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8" r:id="rId2"/>
    <p:sldId id="273" r:id="rId3"/>
    <p:sldId id="274" r:id="rId4"/>
    <p:sldId id="264" r:id="rId5"/>
    <p:sldId id="275" r:id="rId6"/>
    <p:sldId id="277" r:id="rId7"/>
    <p:sldId id="276" r:id="rId8"/>
    <p:sldId id="280" r:id="rId9"/>
    <p:sldId id="278" r:id="rId10"/>
    <p:sldId id="279" r:id="rId11"/>
    <p:sldId id="281" r:id="rId12"/>
  </p:sldIdLst>
  <p:sldSz cx="6858000" cy="9144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880">
          <p15:clr>
            <a:srgbClr val="A4A3A4"/>
          </p15:clr>
        </p15:guide>
        <p15:guide id="4"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908" autoAdjust="0"/>
  </p:normalViewPr>
  <p:slideViewPr>
    <p:cSldViewPr>
      <p:cViewPr varScale="1">
        <p:scale>
          <a:sx n="56" d="100"/>
          <a:sy n="56" d="100"/>
        </p:scale>
        <p:origin x="2664" y="84"/>
      </p:cViewPr>
      <p:guideLst>
        <p:guide orient="horz" pos="2160"/>
        <p:guide pos="2880"/>
        <p:guide orient="horz" pos="2880"/>
        <p:guide pos="2160"/>
      </p:guideLst>
    </p:cSldViewPr>
  </p:slideViewPr>
  <p:notesTextViewPr>
    <p:cViewPr>
      <p:scale>
        <a:sx n="1" d="1"/>
        <a:sy n="1" d="1"/>
      </p:scale>
      <p:origin x="0" y="0"/>
    </p:cViewPr>
  </p:notesTextViewPr>
  <p:sorterViewPr>
    <p:cViewPr>
      <p:scale>
        <a:sx n="150" d="100"/>
        <a:sy n="150"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64" tIns="46982" rIns="93964" bIns="46982" rtlCol="0"/>
          <a:lstStyle>
            <a:lvl1pPr algn="l">
              <a:defRPr sz="1200"/>
            </a:lvl1pPr>
          </a:lstStyle>
          <a:p>
            <a:endParaRPr lang="en-US"/>
          </a:p>
        </p:txBody>
      </p:sp>
      <p:sp>
        <p:nvSpPr>
          <p:cNvPr id="3" name="Date Placeholder 2"/>
          <p:cNvSpPr>
            <a:spLocks noGrp="1"/>
          </p:cNvSpPr>
          <p:nvPr>
            <p:ph type="dt" idx="1"/>
          </p:nvPr>
        </p:nvSpPr>
        <p:spPr>
          <a:xfrm>
            <a:off x="4008704" y="0"/>
            <a:ext cx="3066733" cy="468471"/>
          </a:xfrm>
          <a:prstGeom prst="rect">
            <a:avLst/>
          </a:prstGeom>
        </p:spPr>
        <p:txBody>
          <a:bodyPr vert="horz" lIns="93964" tIns="46982" rIns="93964" bIns="46982" rtlCol="0"/>
          <a:lstStyle>
            <a:lvl1pPr algn="r">
              <a:defRPr sz="1200"/>
            </a:lvl1pPr>
          </a:lstStyle>
          <a:p>
            <a:fld id="{B991715B-B3B7-4F2B-8436-B54029727076}" type="datetimeFigureOut">
              <a:rPr lang="en-US" smtClean="0"/>
              <a:t>9/16/2016</a:t>
            </a:fld>
            <a:endParaRPr lang="en-US"/>
          </a:p>
        </p:txBody>
      </p:sp>
      <p:sp>
        <p:nvSpPr>
          <p:cNvPr id="4" name="Slide Image Placeholder 3"/>
          <p:cNvSpPr>
            <a:spLocks noGrp="1" noRot="1" noChangeAspect="1"/>
          </p:cNvSpPr>
          <p:nvPr>
            <p:ph type="sldImg" idx="2"/>
          </p:nvPr>
        </p:nvSpPr>
        <p:spPr>
          <a:xfrm>
            <a:off x="2220913" y="703263"/>
            <a:ext cx="2635250" cy="3511550"/>
          </a:xfrm>
          <a:prstGeom prst="rect">
            <a:avLst/>
          </a:prstGeom>
          <a:noFill/>
          <a:ln w="12700">
            <a:solidFill>
              <a:prstClr val="black"/>
            </a:solidFill>
          </a:ln>
        </p:spPr>
        <p:txBody>
          <a:bodyPr vert="horz" lIns="93964" tIns="46982" rIns="93964" bIns="46982" rtlCol="0" anchor="ctr"/>
          <a:lstStyle/>
          <a:p>
            <a:endParaRPr lang="en-US"/>
          </a:p>
        </p:txBody>
      </p:sp>
      <p:sp>
        <p:nvSpPr>
          <p:cNvPr id="5" name="Notes Placeholder 4"/>
          <p:cNvSpPr>
            <a:spLocks noGrp="1"/>
          </p:cNvSpPr>
          <p:nvPr>
            <p:ph type="body" sz="quarter" idx="3"/>
          </p:nvPr>
        </p:nvSpPr>
        <p:spPr>
          <a:xfrm>
            <a:off x="707708" y="4450478"/>
            <a:ext cx="5661660" cy="4216241"/>
          </a:xfrm>
          <a:prstGeom prst="rect">
            <a:avLst/>
          </a:prstGeom>
        </p:spPr>
        <p:txBody>
          <a:bodyPr vert="horz" lIns="93964" tIns="46982" rIns="93964" bIns="469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66733" cy="468471"/>
          </a:xfrm>
          <a:prstGeom prst="rect">
            <a:avLst/>
          </a:prstGeom>
        </p:spPr>
        <p:txBody>
          <a:bodyPr vert="horz" lIns="93964" tIns="46982" rIns="93964" bIns="46982" rtlCol="0" anchor="b"/>
          <a:lstStyle>
            <a:lvl1pPr algn="l">
              <a:defRPr sz="1200"/>
            </a:lvl1pPr>
          </a:lstStyle>
          <a:p>
            <a:endParaRPr lang="en-US"/>
          </a:p>
        </p:txBody>
      </p:sp>
      <p:sp>
        <p:nvSpPr>
          <p:cNvPr id="7" name="Slide Number Placeholder 6"/>
          <p:cNvSpPr>
            <a:spLocks noGrp="1"/>
          </p:cNvSpPr>
          <p:nvPr>
            <p:ph type="sldNum" sz="quarter" idx="5"/>
          </p:nvPr>
        </p:nvSpPr>
        <p:spPr>
          <a:xfrm>
            <a:off x="4008704" y="8899328"/>
            <a:ext cx="3066733" cy="468471"/>
          </a:xfrm>
          <a:prstGeom prst="rect">
            <a:avLst/>
          </a:prstGeom>
        </p:spPr>
        <p:txBody>
          <a:bodyPr vert="horz" lIns="93964" tIns="46982" rIns="93964" bIns="46982" rtlCol="0" anchor="b"/>
          <a:lstStyle>
            <a:lvl1pPr algn="r">
              <a:defRPr sz="1200"/>
            </a:lvl1pPr>
          </a:lstStyle>
          <a:p>
            <a:fld id="{5BFBAE02-8356-4683-8D9F-C149B892466B}" type="slidenum">
              <a:rPr lang="en-US" smtClean="0"/>
              <a:t>‹#›</a:t>
            </a:fld>
            <a:endParaRPr lang="en-US"/>
          </a:p>
        </p:txBody>
      </p:sp>
    </p:spTree>
    <p:extLst>
      <p:ext uri="{BB962C8B-B14F-4D97-AF65-F5344CB8AC3E}">
        <p14:creationId xmlns:p14="http://schemas.microsoft.com/office/powerpoint/2010/main" val="3096435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0913" y="703263"/>
            <a:ext cx="26352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BAE02-8356-4683-8D9F-C149B892466B}" type="slidenum">
              <a:rPr lang="en-US" smtClean="0"/>
              <a:t>1</a:t>
            </a:fld>
            <a:endParaRPr lang="en-US" dirty="0"/>
          </a:p>
        </p:txBody>
      </p:sp>
    </p:spTree>
    <p:extLst>
      <p:ext uri="{BB962C8B-B14F-4D97-AF65-F5344CB8AC3E}">
        <p14:creationId xmlns:p14="http://schemas.microsoft.com/office/powerpoint/2010/main" val="555966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0913" y="703263"/>
            <a:ext cx="26352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BAE02-8356-4683-8D9F-C149B892466B}" type="slidenum">
              <a:rPr lang="en-US" smtClean="0"/>
              <a:t>10</a:t>
            </a:fld>
            <a:endParaRPr lang="en-US" dirty="0"/>
          </a:p>
        </p:txBody>
      </p:sp>
    </p:spTree>
    <p:extLst>
      <p:ext uri="{BB962C8B-B14F-4D97-AF65-F5344CB8AC3E}">
        <p14:creationId xmlns:p14="http://schemas.microsoft.com/office/powerpoint/2010/main" val="555966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0913" y="703263"/>
            <a:ext cx="26352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BAE02-8356-4683-8D9F-C149B892466B}" type="slidenum">
              <a:rPr lang="en-US" smtClean="0"/>
              <a:t>11</a:t>
            </a:fld>
            <a:endParaRPr lang="en-US" dirty="0"/>
          </a:p>
        </p:txBody>
      </p:sp>
    </p:spTree>
    <p:extLst>
      <p:ext uri="{BB962C8B-B14F-4D97-AF65-F5344CB8AC3E}">
        <p14:creationId xmlns:p14="http://schemas.microsoft.com/office/powerpoint/2010/main" val="55596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0913" y="703263"/>
            <a:ext cx="26352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BAE02-8356-4683-8D9F-C149B892466B}" type="slidenum">
              <a:rPr lang="en-US" smtClean="0"/>
              <a:t>2</a:t>
            </a:fld>
            <a:endParaRPr lang="en-US" dirty="0"/>
          </a:p>
        </p:txBody>
      </p:sp>
    </p:spTree>
    <p:extLst>
      <p:ext uri="{BB962C8B-B14F-4D97-AF65-F5344CB8AC3E}">
        <p14:creationId xmlns:p14="http://schemas.microsoft.com/office/powerpoint/2010/main" val="555966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0913" y="703263"/>
            <a:ext cx="26352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BAE02-8356-4683-8D9F-C149B892466B}" type="slidenum">
              <a:rPr lang="en-US" smtClean="0"/>
              <a:t>3</a:t>
            </a:fld>
            <a:endParaRPr lang="en-US" dirty="0"/>
          </a:p>
        </p:txBody>
      </p:sp>
    </p:spTree>
    <p:extLst>
      <p:ext uri="{BB962C8B-B14F-4D97-AF65-F5344CB8AC3E}">
        <p14:creationId xmlns:p14="http://schemas.microsoft.com/office/powerpoint/2010/main" val="55596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0913" y="703263"/>
            <a:ext cx="26352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BAE02-8356-4683-8D9F-C149B892466B}" type="slidenum">
              <a:rPr lang="en-US" smtClean="0"/>
              <a:t>4</a:t>
            </a:fld>
            <a:endParaRPr lang="en-US" dirty="0"/>
          </a:p>
        </p:txBody>
      </p:sp>
    </p:spTree>
    <p:extLst>
      <p:ext uri="{BB962C8B-B14F-4D97-AF65-F5344CB8AC3E}">
        <p14:creationId xmlns:p14="http://schemas.microsoft.com/office/powerpoint/2010/main" val="555966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0913" y="703263"/>
            <a:ext cx="26352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BAE02-8356-4683-8D9F-C149B892466B}" type="slidenum">
              <a:rPr lang="en-US" smtClean="0"/>
              <a:t>5</a:t>
            </a:fld>
            <a:endParaRPr lang="en-US" dirty="0"/>
          </a:p>
        </p:txBody>
      </p:sp>
    </p:spTree>
    <p:extLst>
      <p:ext uri="{BB962C8B-B14F-4D97-AF65-F5344CB8AC3E}">
        <p14:creationId xmlns:p14="http://schemas.microsoft.com/office/powerpoint/2010/main" val="555966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0913" y="703263"/>
            <a:ext cx="26352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BAE02-8356-4683-8D9F-C149B892466B}" type="slidenum">
              <a:rPr lang="en-US" smtClean="0"/>
              <a:t>6</a:t>
            </a:fld>
            <a:endParaRPr lang="en-US" dirty="0"/>
          </a:p>
        </p:txBody>
      </p:sp>
    </p:spTree>
    <p:extLst>
      <p:ext uri="{BB962C8B-B14F-4D97-AF65-F5344CB8AC3E}">
        <p14:creationId xmlns:p14="http://schemas.microsoft.com/office/powerpoint/2010/main" val="555966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0913" y="703263"/>
            <a:ext cx="26352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BAE02-8356-4683-8D9F-C149B892466B}" type="slidenum">
              <a:rPr lang="en-US" smtClean="0"/>
              <a:t>7</a:t>
            </a:fld>
            <a:endParaRPr lang="en-US" dirty="0"/>
          </a:p>
        </p:txBody>
      </p:sp>
    </p:spTree>
    <p:extLst>
      <p:ext uri="{BB962C8B-B14F-4D97-AF65-F5344CB8AC3E}">
        <p14:creationId xmlns:p14="http://schemas.microsoft.com/office/powerpoint/2010/main" val="555966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0913" y="703263"/>
            <a:ext cx="26352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BAE02-8356-4683-8D9F-C149B892466B}" type="slidenum">
              <a:rPr lang="en-US" smtClean="0"/>
              <a:t>8</a:t>
            </a:fld>
            <a:endParaRPr lang="en-US" dirty="0"/>
          </a:p>
        </p:txBody>
      </p:sp>
    </p:spTree>
    <p:extLst>
      <p:ext uri="{BB962C8B-B14F-4D97-AF65-F5344CB8AC3E}">
        <p14:creationId xmlns:p14="http://schemas.microsoft.com/office/powerpoint/2010/main" val="555966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0913" y="703263"/>
            <a:ext cx="26352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BAE02-8356-4683-8D9F-C149B892466B}" type="slidenum">
              <a:rPr lang="en-US" smtClean="0"/>
              <a:t>9</a:t>
            </a:fld>
            <a:endParaRPr lang="en-US" dirty="0"/>
          </a:p>
        </p:txBody>
      </p:sp>
    </p:spTree>
    <p:extLst>
      <p:ext uri="{BB962C8B-B14F-4D97-AF65-F5344CB8AC3E}">
        <p14:creationId xmlns:p14="http://schemas.microsoft.com/office/powerpoint/2010/main" val="55596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068215-5249-4B60-83BB-6EA8A78CC44D}"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49393-EB8D-4809-8865-4BAD33D3048B}" type="slidenum">
              <a:rPr lang="en-US" smtClean="0"/>
              <a:t>‹#›</a:t>
            </a:fld>
            <a:endParaRPr lang="en-US"/>
          </a:p>
        </p:txBody>
      </p:sp>
    </p:spTree>
    <p:extLst>
      <p:ext uri="{BB962C8B-B14F-4D97-AF65-F5344CB8AC3E}">
        <p14:creationId xmlns:p14="http://schemas.microsoft.com/office/powerpoint/2010/main" val="2273015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068215-5249-4B60-83BB-6EA8A78CC44D}"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49393-EB8D-4809-8865-4BAD33D3048B}" type="slidenum">
              <a:rPr lang="en-US" smtClean="0"/>
              <a:t>‹#›</a:t>
            </a:fld>
            <a:endParaRPr lang="en-US"/>
          </a:p>
        </p:txBody>
      </p:sp>
    </p:spTree>
    <p:extLst>
      <p:ext uri="{BB962C8B-B14F-4D97-AF65-F5344CB8AC3E}">
        <p14:creationId xmlns:p14="http://schemas.microsoft.com/office/powerpoint/2010/main" val="3264045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068215-5249-4B60-83BB-6EA8A78CC44D}"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49393-EB8D-4809-8865-4BAD33D3048B}" type="slidenum">
              <a:rPr lang="en-US" smtClean="0"/>
              <a:t>‹#›</a:t>
            </a:fld>
            <a:endParaRPr lang="en-US"/>
          </a:p>
        </p:txBody>
      </p:sp>
    </p:spTree>
    <p:extLst>
      <p:ext uri="{BB962C8B-B14F-4D97-AF65-F5344CB8AC3E}">
        <p14:creationId xmlns:p14="http://schemas.microsoft.com/office/powerpoint/2010/main" val="2051565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068215-5249-4B60-83BB-6EA8A78CC44D}"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49393-EB8D-4809-8865-4BAD33D3048B}" type="slidenum">
              <a:rPr lang="en-US" smtClean="0"/>
              <a:t>‹#›</a:t>
            </a:fld>
            <a:endParaRPr lang="en-US"/>
          </a:p>
        </p:txBody>
      </p:sp>
    </p:spTree>
    <p:extLst>
      <p:ext uri="{BB962C8B-B14F-4D97-AF65-F5344CB8AC3E}">
        <p14:creationId xmlns:p14="http://schemas.microsoft.com/office/powerpoint/2010/main" val="54861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068215-5249-4B60-83BB-6EA8A78CC44D}"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49393-EB8D-4809-8865-4BAD33D3048B}" type="slidenum">
              <a:rPr lang="en-US" smtClean="0"/>
              <a:t>‹#›</a:t>
            </a:fld>
            <a:endParaRPr lang="en-US"/>
          </a:p>
        </p:txBody>
      </p:sp>
    </p:spTree>
    <p:extLst>
      <p:ext uri="{BB962C8B-B14F-4D97-AF65-F5344CB8AC3E}">
        <p14:creationId xmlns:p14="http://schemas.microsoft.com/office/powerpoint/2010/main" val="9316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068215-5249-4B60-83BB-6EA8A78CC44D}" type="datetimeFigureOut">
              <a:rPr lang="en-US" smtClean="0"/>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49393-EB8D-4809-8865-4BAD33D3048B}" type="slidenum">
              <a:rPr lang="en-US" smtClean="0"/>
              <a:t>‹#›</a:t>
            </a:fld>
            <a:endParaRPr lang="en-US"/>
          </a:p>
        </p:txBody>
      </p:sp>
    </p:spTree>
    <p:extLst>
      <p:ext uri="{BB962C8B-B14F-4D97-AF65-F5344CB8AC3E}">
        <p14:creationId xmlns:p14="http://schemas.microsoft.com/office/powerpoint/2010/main" val="393228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068215-5249-4B60-83BB-6EA8A78CC44D}" type="datetimeFigureOut">
              <a:rPr lang="en-US" smtClean="0"/>
              <a:t>9/16/2016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49393-EB8D-4809-8865-4BAD33D3048B}" type="slidenum">
              <a:rPr lang="en-US" smtClean="0"/>
              <a:t>‹#›</a:t>
            </a:fld>
            <a:endParaRPr lang="en-US"/>
          </a:p>
        </p:txBody>
      </p:sp>
    </p:spTree>
    <p:extLst>
      <p:ext uri="{BB962C8B-B14F-4D97-AF65-F5344CB8AC3E}">
        <p14:creationId xmlns:p14="http://schemas.microsoft.com/office/powerpoint/2010/main" val="93310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068215-5249-4B60-83BB-6EA8A78CC44D}" type="datetimeFigureOut">
              <a:rPr lang="en-US" smtClean="0"/>
              <a:t>9/16/2016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49393-EB8D-4809-8865-4BAD33D3048B}" type="slidenum">
              <a:rPr lang="en-US" smtClean="0"/>
              <a:t>‹#›</a:t>
            </a:fld>
            <a:endParaRPr lang="en-US"/>
          </a:p>
        </p:txBody>
      </p:sp>
    </p:spTree>
    <p:extLst>
      <p:ext uri="{BB962C8B-B14F-4D97-AF65-F5344CB8AC3E}">
        <p14:creationId xmlns:p14="http://schemas.microsoft.com/office/powerpoint/2010/main" val="517936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068215-5249-4B60-83BB-6EA8A78CC44D}" type="datetimeFigureOut">
              <a:rPr lang="en-US" smtClean="0"/>
              <a:t>9/16/2016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49393-EB8D-4809-8865-4BAD33D3048B}" type="slidenum">
              <a:rPr lang="en-US" smtClean="0"/>
              <a:t>‹#›</a:t>
            </a:fld>
            <a:endParaRPr lang="en-US"/>
          </a:p>
        </p:txBody>
      </p:sp>
    </p:spTree>
    <p:extLst>
      <p:ext uri="{BB962C8B-B14F-4D97-AF65-F5344CB8AC3E}">
        <p14:creationId xmlns:p14="http://schemas.microsoft.com/office/powerpoint/2010/main" val="2458819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068215-5249-4B60-83BB-6EA8A78CC44D}" type="datetimeFigureOut">
              <a:rPr lang="en-US" smtClean="0"/>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49393-EB8D-4809-8865-4BAD33D3048B}" type="slidenum">
              <a:rPr lang="en-US" smtClean="0"/>
              <a:t>‹#›</a:t>
            </a:fld>
            <a:endParaRPr lang="en-US"/>
          </a:p>
        </p:txBody>
      </p:sp>
    </p:spTree>
    <p:extLst>
      <p:ext uri="{BB962C8B-B14F-4D97-AF65-F5344CB8AC3E}">
        <p14:creationId xmlns:p14="http://schemas.microsoft.com/office/powerpoint/2010/main" val="2033905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068215-5249-4B60-83BB-6EA8A78CC44D}" type="datetimeFigureOut">
              <a:rPr lang="en-US" smtClean="0"/>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49393-EB8D-4809-8865-4BAD33D3048B}" type="slidenum">
              <a:rPr lang="en-US" smtClean="0"/>
              <a:t>‹#›</a:t>
            </a:fld>
            <a:endParaRPr lang="en-US"/>
          </a:p>
        </p:txBody>
      </p:sp>
    </p:spTree>
    <p:extLst>
      <p:ext uri="{BB962C8B-B14F-4D97-AF65-F5344CB8AC3E}">
        <p14:creationId xmlns:p14="http://schemas.microsoft.com/office/powerpoint/2010/main" val="2573066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B068215-5249-4B60-83BB-6EA8A78CC44D}" type="datetimeFigureOut">
              <a:rPr lang="en-US" smtClean="0"/>
              <a:t>9/16/2016</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47149393-EB8D-4809-8865-4BAD33D3048B}" type="slidenum">
              <a:rPr lang="en-US" smtClean="0"/>
              <a:t>‹#›</a:t>
            </a:fld>
            <a:endParaRPr lang="en-US"/>
          </a:p>
        </p:txBody>
      </p:sp>
    </p:spTree>
    <p:extLst>
      <p:ext uri="{BB962C8B-B14F-4D97-AF65-F5344CB8AC3E}">
        <p14:creationId xmlns:p14="http://schemas.microsoft.com/office/powerpoint/2010/main" val="3151160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notesSlide" Target="../notesSlides/notesSlide1.xml"/><Relationship Id="rId7" Type="http://schemas.openxmlformats.org/officeDocument/2006/relationships/hyperlink" Target="https://www.facebook.com/roswellbeerfest"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http://www.roswellbeerfestival.com/" TargetMode="External"/><Relationship Id="rId5" Type="http://schemas.openxmlformats.org/officeDocument/2006/relationships/image" Target="../media/image1.wmf"/><Relationship Id="rId10" Type="http://schemas.openxmlformats.org/officeDocument/2006/relationships/image" Target="../media/image4.jpeg"/><Relationship Id="rId4" Type="http://schemas.openxmlformats.org/officeDocument/2006/relationships/oleObject" Target="../embeddings/oleObject1.bin"/><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roswellbeerfestival.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hyperlink" Target="http://www.roswellbeerfestival.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hyperlink" Target="http://www.roswellbeerfestival.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hyperlink" Target="http://www.roswellbeerfestival.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gif"/></Relationships>
</file>

<file path=ppt/slides/_rels/slide7.xml.rels><?xml version="1.0" encoding="UTF-8" standalone="yes"?>
<Relationships xmlns="http://schemas.openxmlformats.org/package/2006/relationships"><Relationship Id="rId3" Type="http://schemas.openxmlformats.org/officeDocument/2006/relationships/hyperlink" Target="http://www.roswellbeerfestival.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797697848"/>
              </p:ext>
            </p:extLst>
          </p:nvPr>
        </p:nvGraphicFramePr>
        <p:xfrm>
          <a:off x="2895600" y="1213066"/>
          <a:ext cx="3657600" cy="3657600"/>
        </p:xfrm>
        <a:graphic>
          <a:graphicData uri="http://schemas.openxmlformats.org/presentationml/2006/ole">
            <mc:AlternateContent xmlns:mc="http://schemas.openxmlformats.org/markup-compatibility/2006">
              <mc:Choice xmlns:v="urn:schemas-microsoft-com:vml" Requires="v">
                <p:oleObj spid="_x0000_s1072" name="Image" r:id="rId4" imgW="11631600" imgH="11631600" progId="Photoshop.Image.11">
                  <p:embed/>
                </p:oleObj>
              </mc:Choice>
              <mc:Fallback>
                <p:oleObj name="Image" r:id="rId4" imgW="11631600" imgH="11631600" progId="Photoshop.Image.11">
                  <p:embed/>
                  <p:pic>
                    <p:nvPicPr>
                      <p:cNvPr id="0" name=""/>
                      <p:cNvPicPr/>
                      <p:nvPr/>
                    </p:nvPicPr>
                    <p:blipFill>
                      <a:blip r:embed="rId5"/>
                      <a:stretch>
                        <a:fillRect/>
                      </a:stretch>
                    </p:blipFill>
                    <p:spPr>
                      <a:xfrm>
                        <a:off x="2895600" y="1213066"/>
                        <a:ext cx="3657600" cy="3657600"/>
                      </a:xfrm>
                      <a:prstGeom prst="rect">
                        <a:avLst/>
                      </a:prstGeom>
                    </p:spPr>
                  </p:pic>
                </p:oleObj>
              </mc:Fallback>
            </mc:AlternateContent>
          </a:graphicData>
        </a:graphic>
      </p:graphicFrame>
      <p:sp>
        <p:nvSpPr>
          <p:cNvPr id="8" name="Rectangle 7"/>
          <p:cNvSpPr/>
          <p:nvPr/>
        </p:nvSpPr>
        <p:spPr>
          <a:xfrm>
            <a:off x="8251" y="0"/>
            <a:ext cx="6849749" cy="4572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2017 Roswell Beer Festival </a:t>
            </a:r>
          </a:p>
        </p:txBody>
      </p:sp>
      <p:sp>
        <p:nvSpPr>
          <p:cNvPr id="3" name="TextBox 2"/>
          <p:cNvSpPr txBox="1"/>
          <p:nvPr/>
        </p:nvSpPr>
        <p:spPr>
          <a:xfrm>
            <a:off x="2819400" y="3385839"/>
            <a:ext cx="3810000" cy="4647426"/>
          </a:xfrm>
          <a:prstGeom prst="rect">
            <a:avLst/>
          </a:prstGeom>
          <a:noFill/>
        </p:spPr>
        <p:txBody>
          <a:bodyPr wrap="square" rtlCol="0">
            <a:spAutoFit/>
          </a:bodyPr>
          <a:lstStyle/>
          <a:p>
            <a:pPr algn="ctr"/>
            <a:endParaRPr lang="en-US" dirty="0"/>
          </a:p>
          <a:p>
            <a:pPr algn="ctr"/>
            <a:endParaRPr lang="en-US" dirty="0" smtClean="0"/>
          </a:p>
          <a:p>
            <a:pPr algn="ctr"/>
            <a:endParaRPr lang="en-US" dirty="0"/>
          </a:p>
          <a:p>
            <a:pPr algn="ctr"/>
            <a:endParaRPr lang="en-US" dirty="0" smtClean="0"/>
          </a:p>
          <a:p>
            <a:pPr algn="ctr"/>
            <a:endParaRPr lang="en-US" dirty="0" smtClean="0"/>
          </a:p>
          <a:p>
            <a:pPr algn="ctr"/>
            <a:r>
              <a:rPr lang="en-US" sz="2400" b="1" dirty="0" smtClean="0"/>
              <a:t>Saturday, March 25, 2017</a:t>
            </a:r>
          </a:p>
          <a:p>
            <a:pPr algn="ctr"/>
            <a:r>
              <a:rPr lang="en-US" sz="2400" b="1" dirty="0" smtClean="0"/>
              <a:t>Roswell Town Square</a:t>
            </a:r>
          </a:p>
          <a:p>
            <a:pPr algn="ctr"/>
            <a:endParaRPr lang="en-US" b="1" dirty="0"/>
          </a:p>
          <a:p>
            <a:pPr algn="ctr"/>
            <a:r>
              <a:rPr lang="en-US" b="1" dirty="0" smtClean="0"/>
              <a:t>For Information Contact:</a:t>
            </a:r>
          </a:p>
          <a:p>
            <a:pPr algn="ctr"/>
            <a:endParaRPr lang="en-US" dirty="0" smtClean="0"/>
          </a:p>
          <a:p>
            <a:pPr algn="ctr"/>
            <a:r>
              <a:rPr lang="en-US" dirty="0" smtClean="0"/>
              <a:t>Stephanie Christiansen</a:t>
            </a:r>
            <a:br>
              <a:rPr lang="en-US" dirty="0" smtClean="0"/>
            </a:br>
            <a:r>
              <a:rPr lang="en-US" dirty="0" smtClean="0"/>
              <a:t>Stephanie.c@starhousefoundation.org</a:t>
            </a:r>
          </a:p>
          <a:p>
            <a:pPr algn="ctr"/>
            <a:endParaRPr lang="en-US" dirty="0"/>
          </a:p>
          <a:p>
            <a:pPr algn="ctr"/>
            <a:r>
              <a:rPr lang="en-US" sz="1600" dirty="0" smtClean="0">
                <a:hlinkClick r:id="rId6"/>
              </a:rPr>
              <a:t>www.roswellbeerfestival.com</a:t>
            </a:r>
            <a:endParaRPr lang="en-US" sz="1600" dirty="0" smtClean="0"/>
          </a:p>
          <a:p>
            <a:pPr algn="ctr"/>
            <a:r>
              <a:rPr lang="en-US" sz="1600" dirty="0" smtClean="0">
                <a:hlinkClick r:id="rId7"/>
              </a:rPr>
              <a:t>www.facebook.com/roswellbeerfest</a:t>
            </a:r>
            <a:endParaRPr lang="en-US" sz="1600" dirty="0" smtClean="0"/>
          </a:p>
          <a:p>
            <a:pPr algn="ctr"/>
            <a:endParaRPr lang="en-US" dirty="0"/>
          </a:p>
        </p:txBody>
      </p:sp>
      <p:sp>
        <p:nvSpPr>
          <p:cNvPr id="6" name="TextBox 5"/>
          <p:cNvSpPr txBox="1"/>
          <p:nvPr/>
        </p:nvSpPr>
        <p:spPr>
          <a:xfrm>
            <a:off x="1143000" y="609600"/>
            <a:ext cx="4572000" cy="1169551"/>
          </a:xfrm>
          <a:prstGeom prst="rect">
            <a:avLst/>
          </a:prstGeom>
          <a:noFill/>
        </p:spPr>
        <p:txBody>
          <a:bodyPr wrap="square" rtlCol="0">
            <a:spAutoFit/>
          </a:bodyPr>
          <a:lstStyle/>
          <a:p>
            <a:pPr algn="ctr"/>
            <a:r>
              <a:rPr lang="en-US" sz="2800" b="1" dirty="0" smtClean="0"/>
              <a:t>Sponsorship Opportunities</a:t>
            </a:r>
          </a:p>
          <a:p>
            <a:pPr algn="ctr"/>
            <a:r>
              <a:rPr lang="en-US" sz="1200" dirty="0"/>
              <a:t>S</a:t>
            </a:r>
            <a:r>
              <a:rPr lang="en-US" sz="1200" dirty="0" smtClean="0"/>
              <a:t>ponsorships </a:t>
            </a:r>
            <a:r>
              <a:rPr lang="en-US" sz="1200" dirty="0"/>
              <a:t>are tax </a:t>
            </a:r>
            <a:r>
              <a:rPr lang="en-US" sz="1200" dirty="0" smtClean="0"/>
              <a:t>deductible</a:t>
            </a:r>
            <a:r>
              <a:rPr lang="en-US" sz="1200" dirty="0"/>
              <a:t> </a:t>
            </a:r>
            <a:r>
              <a:rPr lang="en-US" sz="1200" dirty="0" smtClean="0"/>
              <a:t>benefitting our 501(c)3</a:t>
            </a:r>
            <a:endParaRPr lang="en-US" sz="1200" dirty="0"/>
          </a:p>
          <a:p>
            <a:pPr algn="ctr"/>
            <a:endParaRPr lang="en-US" sz="2800" b="1" dirty="0"/>
          </a:p>
        </p:txBody>
      </p:sp>
      <p:pic>
        <p:nvPicPr>
          <p:cNvPr id="7" name="Picture 4" descr="https://scontent-b.xx.fbcdn.net/hphotos-xfp1/v/t1.0-9/10428090_732486960166272_4278697308618649810_n.jpg?oh=63f6b68e00412a40fffbe3f059d93e15&amp;oe=553886C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 y="2375242"/>
            <a:ext cx="2269687" cy="15150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https://scontent-b.xx.fbcdn.net/hphotos-xpa1/v/t1.0-9/10659287_713591195389182_3428847971414750255_n.jpg?oh=8470c5711d3c6b6bb6f50b50230371cf&amp;oe=5537CEDB"/>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800" y="4594573"/>
            <a:ext cx="2264216" cy="15113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https://fbcdn-sphotos-h-a.akamaihd.net/hphotos-ak-xpf1/v/t1.0-9/10696321_703961853018783_4924226750416270006_n.jpg?oh=83ccbeed29a3d7e0fbfbc774dd9d0870&amp;oe=55380695&amp;__gda__=1429211391_cadb7f6d79cce127564631f99a7304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4800" y="6858000"/>
            <a:ext cx="2263825" cy="16186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569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737600"/>
            <a:ext cx="6849749" cy="406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6849749" cy="406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2017 </a:t>
            </a:r>
            <a:r>
              <a:rPr lang="en-US" sz="2800" b="1" dirty="0">
                <a:solidFill>
                  <a:schemeClr val="bg1"/>
                </a:solidFill>
              </a:rPr>
              <a:t>Roswell Beer Festival </a:t>
            </a:r>
          </a:p>
        </p:txBody>
      </p:sp>
      <p:sp>
        <p:nvSpPr>
          <p:cNvPr id="2" name="TextBox 1"/>
          <p:cNvSpPr txBox="1"/>
          <p:nvPr/>
        </p:nvSpPr>
        <p:spPr>
          <a:xfrm>
            <a:off x="0" y="1326065"/>
            <a:ext cx="6796177" cy="4616648"/>
          </a:xfrm>
          <a:prstGeom prst="rect">
            <a:avLst/>
          </a:prstGeom>
          <a:noFill/>
        </p:spPr>
        <p:txBody>
          <a:bodyPr wrap="square" rtlCol="0">
            <a:spAutoFit/>
          </a:bodyPr>
          <a:lstStyle/>
          <a:p>
            <a:r>
              <a:rPr lang="en-US" sz="1400" dirty="0" smtClean="0">
                <a:solidFill>
                  <a:srgbClr val="E46C0A"/>
                </a:solidFill>
                <a:latin typeface="Helvetica Light"/>
                <a:cs typeface="Helvetica Light"/>
              </a:rPr>
              <a:t>Advertising/Public </a:t>
            </a:r>
            <a:r>
              <a:rPr lang="en-US" sz="1400" dirty="0">
                <a:solidFill>
                  <a:srgbClr val="E46C0A"/>
                </a:solidFill>
                <a:latin typeface="Helvetica Light"/>
                <a:cs typeface="Helvetica Light"/>
              </a:rPr>
              <a:t>Relations:</a:t>
            </a:r>
          </a:p>
          <a:p>
            <a:pPr marL="171450" indent="-171450">
              <a:buFont typeface="Arial" panose="020B0604020202020204" pitchFamily="34" charset="0"/>
              <a:buChar char="•"/>
            </a:pPr>
            <a:r>
              <a:rPr lang="en-US" sz="1400" dirty="0">
                <a:latin typeface="Helvetica Light"/>
                <a:cs typeface="Helvetica Light"/>
              </a:rPr>
              <a:t>Your company logo on all web pages on the official event web site </a:t>
            </a:r>
            <a:r>
              <a:rPr lang="en-US" sz="1400" dirty="0">
                <a:latin typeface="Helvetica Light"/>
                <a:cs typeface="Helvetica Light"/>
                <a:hlinkClick r:id="rId3"/>
              </a:rPr>
              <a:t>www.roswellbeerfestival.com</a:t>
            </a:r>
            <a:endParaRPr lang="en-US" sz="1400" dirty="0">
              <a:latin typeface="Helvetica Light"/>
              <a:cs typeface="Helvetica Light"/>
            </a:endParaRPr>
          </a:p>
          <a:p>
            <a:pPr marL="171450" indent="-171450">
              <a:buFont typeface="Arial" panose="020B0604020202020204" pitchFamily="34" charset="0"/>
              <a:buChar char="•"/>
            </a:pPr>
            <a:r>
              <a:rPr lang="en-US" sz="1400" dirty="0">
                <a:latin typeface="Helvetica Light"/>
                <a:cs typeface="Helvetica Light"/>
              </a:rPr>
              <a:t>Your company logo </a:t>
            </a:r>
            <a:r>
              <a:rPr lang="en-US" sz="1400" dirty="0" smtClean="0">
                <a:latin typeface="Helvetica Light"/>
                <a:cs typeface="Helvetica Light"/>
              </a:rPr>
              <a:t>acknowledgment </a:t>
            </a:r>
            <a:r>
              <a:rPr lang="en-US" sz="1400" dirty="0">
                <a:latin typeface="Helvetica Light"/>
                <a:cs typeface="Helvetica Light"/>
              </a:rPr>
              <a:t>on all print advertisement, full ad cycle</a:t>
            </a:r>
          </a:p>
          <a:p>
            <a:pPr marL="171450" indent="-171450">
              <a:buFont typeface="Arial" panose="020B0604020202020204" pitchFamily="34" charset="0"/>
              <a:buChar char="•"/>
            </a:pPr>
            <a:r>
              <a:rPr lang="en-US" sz="1400" dirty="0">
                <a:latin typeface="Helvetica Light"/>
                <a:cs typeface="Helvetica Light"/>
              </a:rPr>
              <a:t>Your company logo </a:t>
            </a:r>
            <a:r>
              <a:rPr lang="en-US" sz="1400" dirty="0" smtClean="0">
                <a:latin typeface="Helvetica Light"/>
                <a:cs typeface="Helvetica Light"/>
              </a:rPr>
              <a:t>on </a:t>
            </a:r>
            <a:r>
              <a:rPr lang="en-US" sz="1400" dirty="0">
                <a:latin typeface="Helvetica Light"/>
                <a:cs typeface="Helvetica Light"/>
              </a:rPr>
              <a:t>all press materials, including releases, fact sheets and media alerts, distributed regionally and </a:t>
            </a:r>
            <a:r>
              <a:rPr lang="en-US" sz="1400" dirty="0" smtClean="0">
                <a:latin typeface="Helvetica Light"/>
                <a:cs typeface="Helvetica Light"/>
              </a:rPr>
              <a:t>locally</a:t>
            </a:r>
          </a:p>
          <a:p>
            <a:endParaRPr lang="en-US" sz="1400" dirty="0">
              <a:latin typeface="Helvetica Light"/>
              <a:cs typeface="Helvetica Light"/>
            </a:endParaRPr>
          </a:p>
          <a:p>
            <a:pPr marL="171450" indent="-171450">
              <a:buFont typeface="Arial" panose="020B0604020202020204" pitchFamily="34" charset="0"/>
              <a:buChar char="•"/>
            </a:pPr>
            <a:endParaRPr lang="en-US" sz="1400" dirty="0">
              <a:solidFill>
                <a:srgbClr val="E46C0A"/>
              </a:solidFill>
              <a:latin typeface="Helvetica Light"/>
              <a:cs typeface="Helvetica Light"/>
            </a:endParaRPr>
          </a:p>
          <a:p>
            <a:r>
              <a:rPr lang="en-US" sz="1400" dirty="0">
                <a:solidFill>
                  <a:srgbClr val="E46C0A"/>
                </a:solidFill>
                <a:latin typeface="Helvetica Light"/>
                <a:cs typeface="Helvetica Light"/>
              </a:rPr>
              <a:t>Signage &amp; Collateral:</a:t>
            </a:r>
          </a:p>
          <a:p>
            <a:pPr marL="171450" indent="-171450">
              <a:buFont typeface="Arial" panose="020B0604020202020204" pitchFamily="34" charset="0"/>
              <a:buChar char="•"/>
            </a:pPr>
            <a:r>
              <a:rPr lang="en-US" sz="1400" dirty="0">
                <a:latin typeface="Helvetica Light"/>
                <a:cs typeface="Helvetica Light"/>
              </a:rPr>
              <a:t>Your company logo on Banners strategically placed around Roswell </a:t>
            </a:r>
            <a:r>
              <a:rPr lang="en-US" sz="1400" dirty="0" smtClean="0">
                <a:latin typeface="Helvetica Light"/>
                <a:cs typeface="Helvetica Light"/>
              </a:rPr>
              <a:t>30 days prior </a:t>
            </a:r>
            <a:r>
              <a:rPr lang="en-US" sz="1400" dirty="0">
                <a:latin typeface="Helvetica Light"/>
                <a:cs typeface="Helvetica Light"/>
              </a:rPr>
              <a:t>to event</a:t>
            </a:r>
          </a:p>
          <a:p>
            <a:pPr marL="171450" indent="-171450">
              <a:buFont typeface="Arial" panose="020B0604020202020204" pitchFamily="34" charset="0"/>
              <a:buChar char="•"/>
            </a:pPr>
            <a:r>
              <a:rPr lang="en-US" sz="1400" dirty="0">
                <a:latin typeface="Helvetica Light"/>
                <a:cs typeface="Helvetica Light"/>
              </a:rPr>
              <a:t>Your company logo will be displayed on a </a:t>
            </a:r>
            <a:r>
              <a:rPr lang="en-US" sz="1400" dirty="0" smtClean="0">
                <a:latin typeface="Helvetica Light"/>
                <a:cs typeface="Helvetica Light"/>
              </a:rPr>
              <a:t>sign hanging </a:t>
            </a:r>
            <a:r>
              <a:rPr lang="en-US" sz="1400" dirty="0">
                <a:latin typeface="Helvetica Light"/>
                <a:cs typeface="Helvetica Light"/>
              </a:rPr>
              <a:t>across the top of a beer tent!</a:t>
            </a:r>
          </a:p>
          <a:p>
            <a:endParaRPr lang="en-US" sz="1400" dirty="0" smtClean="0">
              <a:latin typeface="Helvetica Light"/>
              <a:cs typeface="Helvetica Light"/>
            </a:endParaRPr>
          </a:p>
          <a:p>
            <a:endParaRPr lang="en-US" sz="1400" dirty="0">
              <a:latin typeface="Helvetica Light"/>
              <a:cs typeface="Helvetica Light"/>
            </a:endParaRPr>
          </a:p>
          <a:p>
            <a:r>
              <a:rPr lang="en-US" sz="1400" dirty="0">
                <a:solidFill>
                  <a:srgbClr val="E46C0A"/>
                </a:solidFill>
                <a:latin typeface="Helvetica Light"/>
                <a:cs typeface="Helvetica Light"/>
              </a:rPr>
              <a:t>Hospitality &amp; on-site</a:t>
            </a:r>
            <a:r>
              <a:rPr lang="en-US" sz="1400" dirty="0" smtClean="0">
                <a:solidFill>
                  <a:srgbClr val="E46C0A"/>
                </a:solidFill>
                <a:latin typeface="Helvetica Light"/>
                <a:cs typeface="Helvetica Light"/>
              </a:rPr>
              <a:t>:</a:t>
            </a:r>
            <a:endParaRPr lang="en-US" sz="1400" dirty="0">
              <a:latin typeface="Helvetica Light"/>
              <a:cs typeface="Helvetica Light"/>
            </a:endParaRPr>
          </a:p>
          <a:p>
            <a:pPr marL="171450" indent="-171450">
              <a:buFont typeface="Arial" panose="020B0604020202020204" pitchFamily="34" charset="0"/>
              <a:buChar char="•"/>
            </a:pPr>
            <a:r>
              <a:rPr lang="en-US" sz="1400" dirty="0" smtClean="0">
                <a:latin typeface="Helvetica Light"/>
                <a:cs typeface="Helvetica Light"/>
              </a:rPr>
              <a:t>(2) </a:t>
            </a:r>
            <a:r>
              <a:rPr lang="en-US" sz="1400" dirty="0">
                <a:latin typeface="Helvetica Light"/>
                <a:cs typeface="Helvetica Light"/>
              </a:rPr>
              <a:t>Complimentary VIP tickets with access to exclusive VIP tasting area</a:t>
            </a:r>
          </a:p>
          <a:p>
            <a:pPr marL="171450" indent="-171450">
              <a:buFont typeface="Arial" panose="020B0604020202020204" pitchFamily="34" charset="0"/>
              <a:buChar char="•"/>
            </a:pPr>
            <a:r>
              <a:rPr lang="en-US" sz="1400" dirty="0" smtClean="0">
                <a:latin typeface="Helvetica Light"/>
                <a:cs typeface="Helvetica Light"/>
              </a:rPr>
              <a:t>Access </a:t>
            </a:r>
            <a:r>
              <a:rPr lang="en-US" sz="1400" dirty="0">
                <a:latin typeface="Helvetica Light"/>
                <a:cs typeface="Helvetica Light"/>
              </a:rPr>
              <a:t>to VIP restroom facilities </a:t>
            </a:r>
          </a:p>
          <a:p>
            <a:pPr marL="171450" indent="-171450">
              <a:buFont typeface="Arial" panose="020B0604020202020204" pitchFamily="34" charset="0"/>
              <a:buChar char="•"/>
            </a:pPr>
            <a:r>
              <a:rPr lang="en-US" sz="1400" dirty="0" smtClean="0">
                <a:latin typeface="Helvetica Light"/>
                <a:cs typeface="Helvetica Light"/>
              </a:rPr>
              <a:t>(</a:t>
            </a:r>
            <a:r>
              <a:rPr lang="en-US" sz="1400" dirty="0">
                <a:latin typeface="Helvetica Light"/>
                <a:cs typeface="Helvetica Light"/>
              </a:rPr>
              <a:t>4</a:t>
            </a:r>
            <a:r>
              <a:rPr lang="en-US" sz="1400" dirty="0" smtClean="0">
                <a:latin typeface="Helvetica Light"/>
                <a:cs typeface="Helvetica Light"/>
              </a:rPr>
              <a:t>) </a:t>
            </a:r>
            <a:r>
              <a:rPr lang="en-US" sz="1400" dirty="0">
                <a:latin typeface="Helvetica Light"/>
                <a:cs typeface="Helvetica Light"/>
              </a:rPr>
              <a:t>Food tokens</a:t>
            </a:r>
          </a:p>
          <a:p>
            <a:endParaRPr lang="en-US" sz="1400" dirty="0">
              <a:latin typeface="Helvetica Light"/>
              <a:cs typeface="Helvetica Light"/>
            </a:endParaRPr>
          </a:p>
          <a:p>
            <a:endParaRPr lang="en-US" sz="1400" dirty="0">
              <a:latin typeface="Helvetica Light"/>
              <a:cs typeface="Helvetica Light"/>
            </a:endParaRPr>
          </a:p>
        </p:txBody>
      </p:sp>
      <p:pic>
        <p:nvPicPr>
          <p:cNvPr id="5126" name="Picture 6" descr="https://fbcdn-sphotos-g-a.akamaihd.net/hphotos-ak-xpa1/v/t1.0-9/10620660_702574049824230_1619016563608151173_n.jpg?oh=e7bc56dd33261b8a3496228c69c3e151&amp;oe=554598CB&amp;__gda__=1430236275_4d30c78ee0ea7e14423b71e06d9ea6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3316" y="5690088"/>
            <a:ext cx="1895476" cy="27404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4974" y="756824"/>
            <a:ext cx="6019800" cy="646331"/>
          </a:xfrm>
          <a:prstGeom prst="rect">
            <a:avLst/>
          </a:prstGeom>
          <a:noFill/>
        </p:spPr>
        <p:txBody>
          <a:bodyPr wrap="square" rtlCol="0">
            <a:spAutoFit/>
          </a:bodyPr>
          <a:lstStyle/>
          <a:p>
            <a:pPr algn="ctr"/>
            <a:r>
              <a:rPr lang="en-US" b="1" dirty="0">
                <a:latin typeface="Helvetica Light"/>
                <a:cs typeface="Helvetica Light"/>
              </a:rPr>
              <a:t>PINT SPONSOR - $1,000</a:t>
            </a:r>
          </a:p>
          <a:p>
            <a:endParaRPr lang="en-US" dirty="0"/>
          </a:p>
        </p:txBody>
      </p:sp>
      <p:pic>
        <p:nvPicPr>
          <p:cNvPr id="6146" name="Picture 2" descr="https://photos-6.dropbox.com/t/2/AABQ2ygQPxuxLQckjPmlz7GN7VbkCZclgk4DVLozvcsN2g/12/1245196/jpeg/32x32/1/1473289200/0/2/IMG_5814.jpg/EJnGiAEYy5-7wAIgAigC/Dr4ILE1aPmBtDxiep49KMW-G5nbdnVLHvD_GwuSjc8U?size_mode=3&amp;size=800x6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52400" y="6248401"/>
            <a:ext cx="2054832" cy="137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8" name="Picture 4" descr="https://photos-5.dropbox.com/t/2/AAA0vmZxUG1K9TQlKeGZWyytMOzYs2ts2XFJMCjb_JYqKg/12/1245196/jpeg/32x32/1/1473289200/0/2/IMG_5789.jpg/EJnGiAEYy5-7wAIgAigC/bRJL8o8XMPnvbcgUT_LplE6irUrqwIRICDIpF5Pc_us?size_mode=3&amp;size=800x6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4876" y="6240329"/>
            <a:ext cx="2066924" cy="13796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176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737600"/>
            <a:ext cx="6849749" cy="406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6849749" cy="406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2017 </a:t>
            </a:r>
            <a:r>
              <a:rPr lang="en-US" sz="2800" b="1" dirty="0">
                <a:solidFill>
                  <a:schemeClr val="bg1"/>
                </a:solidFill>
              </a:rPr>
              <a:t>Roswell Beer Festival </a:t>
            </a:r>
          </a:p>
        </p:txBody>
      </p:sp>
      <p:sp>
        <p:nvSpPr>
          <p:cNvPr id="2" name="TextBox 1"/>
          <p:cNvSpPr txBox="1"/>
          <p:nvPr/>
        </p:nvSpPr>
        <p:spPr>
          <a:xfrm>
            <a:off x="289832" y="1231416"/>
            <a:ext cx="6415768" cy="4832092"/>
          </a:xfrm>
          <a:prstGeom prst="rect">
            <a:avLst/>
          </a:prstGeom>
          <a:noFill/>
        </p:spPr>
        <p:txBody>
          <a:bodyPr wrap="square" rtlCol="0">
            <a:spAutoFit/>
          </a:bodyPr>
          <a:lstStyle/>
          <a:p>
            <a:r>
              <a:rPr lang="en-US" sz="1400" dirty="0" smtClean="0">
                <a:latin typeface="Helvetica Light"/>
                <a:cs typeface="Helvetica Light"/>
              </a:rPr>
              <a:t>Bring </a:t>
            </a:r>
            <a:r>
              <a:rPr lang="en-US" sz="1400" dirty="0">
                <a:latin typeface="Helvetica Light"/>
                <a:cs typeface="Helvetica Light"/>
              </a:rPr>
              <a:t>your own branded tent and set up shop with your favorite beers</a:t>
            </a:r>
            <a:r>
              <a:rPr lang="en-US" sz="1400" dirty="0" smtClean="0">
                <a:latin typeface="Helvetica Light"/>
                <a:cs typeface="Helvetica Light"/>
              </a:rPr>
              <a:t>! If you don</a:t>
            </a:r>
            <a:r>
              <a:rPr lang="fr-FR" sz="1400" dirty="0" smtClean="0">
                <a:latin typeface="Helvetica Light"/>
                <a:cs typeface="Helvetica Light"/>
              </a:rPr>
              <a:t>’</a:t>
            </a:r>
            <a:r>
              <a:rPr lang="en-US" sz="1400" dirty="0" smtClean="0">
                <a:latin typeface="Helvetica Light"/>
                <a:cs typeface="Helvetica Light"/>
              </a:rPr>
              <a:t>t have your own tent, we will supply one.  Feel free to come serve beer from your tent and engage with the audience, or we will provide servers for you.</a:t>
            </a:r>
          </a:p>
          <a:p>
            <a:endParaRPr lang="en-US" sz="1400" dirty="0" smtClean="0">
              <a:latin typeface="Helvetica Light"/>
              <a:cs typeface="Helvetica Light"/>
            </a:endParaRPr>
          </a:p>
          <a:p>
            <a:endParaRPr lang="en-US" sz="1400" dirty="0" smtClean="0">
              <a:latin typeface="Helvetica Light"/>
              <a:cs typeface="Helvetica Light"/>
            </a:endParaRPr>
          </a:p>
          <a:p>
            <a:r>
              <a:rPr lang="en-US" sz="1400" dirty="0" smtClean="0">
                <a:solidFill>
                  <a:srgbClr val="E46C0A"/>
                </a:solidFill>
                <a:latin typeface="Helvetica Light"/>
                <a:cs typeface="Helvetica Light"/>
              </a:rPr>
              <a:t>Advertising/Public Relations:</a:t>
            </a:r>
            <a:endParaRPr lang="en-US" sz="1400" dirty="0">
              <a:latin typeface="Helvetica Light"/>
              <a:cs typeface="Helvetica Light"/>
            </a:endParaRPr>
          </a:p>
          <a:p>
            <a:pPr marL="171450" indent="-171450">
              <a:buFont typeface="Arial" panose="020B0604020202020204" pitchFamily="34" charset="0"/>
              <a:buChar char="•"/>
            </a:pPr>
            <a:r>
              <a:rPr lang="en-US" sz="1400" dirty="0">
                <a:latin typeface="Helvetica Light"/>
                <a:cs typeface="Helvetica Light"/>
              </a:rPr>
              <a:t>Sponsor logo placement on rotating click-thru banner on the official web site</a:t>
            </a:r>
          </a:p>
          <a:p>
            <a:pPr marL="171450" indent="-171450">
              <a:buFont typeface="Arial" panose="020B0604020202020204" pitchFamily="34" charset="0"/>
              <a:buChar char="•"/>
            </a:pPr>
            <a:r>
              <a:rPr lang="en-US" sz="1400" dirty="0">
                <a:latin typeface="Helvetica Light"/>
                <a:cs typeface="Helvetica Light"/>
              </a:rPr>
              <a:t>Sponsor logo on all press materials including releases, fact sheets, and media alerts, distributed to regional and local media.</a:t>
            </a:r>
          </a:p>
          <a:p>
            <a:pPr marL="171450" indent="-171450">
              <a:buFont typeface="Arial" panose="020B0604020202020204" pitchFamily="34" charset="0"/>
              <a:buChar char="•"/>
            </a:pPr>
            <a:endParaRPr lang="en-US" sz="1400" dirty="0" smtClean="0">
              <a:latin typeface="Helvetica Light"/>
              <a:cs typeface="Helvetica Light"/>
            </a:endParaRPr>
          </a:p>
          <a:p>
            <a:endParaRPr lang="en-US" sz="1400" dirty="0">
              <a:latin typeface="Helvetica Light"/>
              <a:cs typeface="Helvetica Light"/>
            </a:endParaRPr>
          </a:p>
          <a:p>
            <a:r>
              <a:rPr lang="en-US" sz="1400" dirty="0">
                <a:solidFill>
                  <a:srgbClr val="E46C0A"/>
                </a:solidFill>
                <a:latin typeface="Helvetica Light"/>
                <a:cs typeface="Helvetica Light"/>
              </a:rPr>
              <a:t>Signage &amp; Collateral</a:t>
            </a:r>
            <a:r>
              <a:rPr lang="en-US" sz="1400" dirty="0" smtClean="0">
                <a:solidFill>
                  <a:srgbClr val="E46C0A"/>
                </a:solidFill>
                <a:latin typeface="Helvetica Light"/>
                <a:cs typeface="Helvetica Light"/>
              </a:rPr>
              <a:t>:</a:t>
            </a:r>
            <a:endParaRPr lang="en-US" sz="1400" dirty="0">
              <a:latin typeface="Helvetica Light"/>
              <a:cs typeface="Helvetica Light"/>
            </a:endParaRPr>
          </a:p>
          <a:p>
            <a:pPr marL="171450" indent="-171450">
              <a:buFont typeface="Arial" panose="020B0604020202020204" pitchFamily="34" charset="0"/>
              <a:buChar char="•"/>
            </a:pPr>
            <a:r>
              <a:rPr lang="en-US" sz="1400" dirty="0" smtClean="0">
                <a:latin typeface="Helvetica Light"/>
                <a:cs typeface="Helvetica Light"/>
              </a:rPr>
              <a:t>Your </a:t>
            </a:r>
            <a:r>
              <a:rPr lang="en-US" sz="1400" dirty="0">
                <a:latin typeface="Helvetica Light"/>
                <a:cs typeface="Helvetica Light"/>
              </a:rPr>
              <a:t>company logo will be displayed on a </a:t>
            </a:r>
            <a:r>
              <a:rPr lang="en-US" sz="1400" dirty="0" smtClean="0">
                <a:latin typeface="Helvetica Light"/>
                <a:cs typeface="Helvetica Light"/>
              </a:rPr>
              <a:t>sign </a:t>
            </a:r>
            <a:r>
              <a:rPr lang="en-US" sz="1400" dirty="0">
                <a:latin typeface="Helvetica Light"/>
                <a:cs typeface="Helvetica Light"/>
              </a:rPr>
              <a:t>hanging across the top of </a:t>
            </a:r>
            <a:r>
              <a:rPr lang="en-US" sz="1400" dirty="0" smtClean="0">
                <a:latin typeface="Helvetica Light"/>
                <a:cs typeface="Helvetica Light"/>
              </a:rPr>
              <a:t>a beer </a:t>
            </a:r>
            <a:r>
              <a:rPr lang="en-US" sz="1400" dirty="0">
                <a:latin typeface="Helvetica Light"/>
                <a:cs typeface="Helvetica Light"/>
              </a:rPr>
              <a:t>tent!</a:t>
            </a:r>
          </a:p>
          <a:p>
            <a:pPr marL="171450" indent="-171450">
              <a:buFont typeface="Arial" panose="020B0604020202020204" pitchFamily="34" charset="0"/>
              <a:buChar char="•"/>
            </a:pPr>
            <a:endParaRPr lang="en-US" sz="1400" dirty="0">
              <a:latin typeface="Helvetica Light"/>
              <a:cs typeface="Helvetica Light"/>
            </a:endParaRPr>
          </a:p>
          <a:p>
            <a:endParaRPr lang="en-US" sz="1400" dirty="0">
              <a:latin typeface="Helvetica Light"/>
              <a:cs typeface="Helvetica Light"/>
            </a:endParaRPr>
          </a:p>
          <a:p>
            <a:r>
              <a:rPr lang="en-US" sz="1400" dirty="0">
                <a:solidFill>
                  <a:srgbClr val="E46C0A"/>
                </a:solidFill>
                <a:latin typeface="Helvetica Light"/>
                <a:cs typeface="Helvetica Light"/>
              </a:rPr>
              <a:t>Hospitality on site</a:t>
            </a:r>
            <a:r>
              <a:rPr lang="en-US" sz="1400" dirty="0" smtClean="0">
                <a:solidFill>
                  <a:srgbClr val="E46C0A"/>
                </a:solidFill>
                <a:latin typeface="Helvetica Light"/>
                <a:cs typeface="Helvetica Light"/>
              </a:rPr>
              <a:t>:</a:t>
            </a:r>
            <a:endParaRPr lang="en-US" sz="1400" dirty="0">
              <a:latin typeface="Helvetica Light"/>
              <a:cs typeface="Helvetica Light"/>
            </a:endParaRPr>
          </a:p>
          <a:p>
            <a:pPr marL="171450" indent="-171450">
              <a:buFont typeface="Arial" panose="020B0604020202020204" pitchFamily="34" charset="0"/>
              <a:buChar char="•"/>
            </a:pPr>
            <a:r>
              <a:rPr lang="en-US" sz="1400" dirty="0" smtClean="0">
                <a:latin typeface="Helvetica Light"/>
                <a:cs typeface="Helvetica Light"/>
              </a:rPr>
              <a:t>(2) complimentary general admission tickets</a:t>
            </a:r>
          </a:p>
          <a:p>
            <a:endParaRPr lang="en-US" sz="1400" dirty="0">
              <a:latin typeface="Helvetica Light"/>
              <a:cs typeface="Helvetica Light"/>
            </a:endParaRPr>
          </a:p>
          <a:p>
            <a:endParaRPr lang="en-US" sz="1400" dirty="0">
              <a:latin typeface="Helvetica Light"/>
              <a:cs typeface="Helvetica Light"/>
            </a:endParaRPr>
          </a:p>
          <a:p>
            <a:endParaRPr lang="en-US" sz="1400" dirty="0">
              <a:latin typeface="Helvetica Light"/>
              <a:cs typeface="Helvetica Light"/>
            </a:endParaRPr>
          </a:p>
        </p:txBody>
      </p:sp>
      <p:pic>
        <p:nvPicPr>
          <p:cNvPr id="6146" name="Picture 2" descr="https://fbcdn-sphotos-f-a.akamaihd.net/hphotos-ak-xfp1/v/t1.0-9/10644904_702573006491001_8921623746341034278_n.jpg?oh=d03310fd43ea4c57f644bf6981731fa1&amp;oe=553DD94D&amp;__gda__=1428556740_0b8c87af2db746b78579e01f287846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6063508"/>
            <a:ext cx="1676400" cy="15741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785" y="6063508"/>
            <a:ext cx="1859057" cy="15564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28600" y="838200"/>
            <a:ext cx="6477000" cy="646331"/>
          </a:xfrm>
          <a:prstGeom prst="rect">
            <a:avLst/>
          </a:prstGeom>
          <a:noFill/>
        </p:spPr>
        <p:txBody>
          <a:bodyPr wrap="square" rtlCol="0">
            <a:spAutoFit/>
          </a:bodyPr>
          <a:lstStyle/>
          <a:p>
            <a:pPr algn="ctr"/>
            <a:r>
              <a:rPr lang="en-US" b="1" dirty="0">
                <a:latin typeface="Helvetica Light"/>
                <a:cs typeface="Helvetica Light"/>
              </a:rPr>
              <a:t>BEER TENT SPONSOR </a:t>
            </a:r>
            <a:r>
              <a:rPr lang="en-US" b="1" dirty="0" smtClean="0">
                <a:latin typeface="Helvetica Light"/>
                <a:cs typeface="Helvetica Light"/>
              </a:rPr>
              <a:t>- $500</a:t>
            </a:r>
            <a:endParaRPr lang="en-US" b="1" dirty="0">
              <a:latin typeface="Helvetica Light"/>
              <a:cs typeface="Helvetica Light"/>
            </a:endParaRPr>
          </a:p>
          <a:p>
            <a:endParaRPr lang="en-US" dirty="0"/>
          </a:p>
        </p:txBody>
      </p:sp>
      <p:sp>
        <p:nvSpPr>
          <p:cNvPr id="5" name="AutoShape 2" descr="https://photos-2.dropbox.com/t/2/AABGnw8IiQ6wMLuK7Qw_6cMbKO_PrCF-rUzxm_HqTwxYsg/12/1245196/jpeg/32x32/1/1473289200/0/2/IMG_5644.jpg/EJnGiAEYy5-7wAIgAigC/pz9vs9fctLGvMjkvmQUKPIRGHsmMdZbYHkj_3sFjJYE?size_mode=3&amp;size=800x600"/>
          <p:cNvSpPr>
            <a:spLocks noChangeAspect="1" noChangeArrowheads="1"/>
          </p:cNvSpPr>
          <p:nvPr/>
        </p:nvSpPr>
        <p:spPr bwMode="auto">
          <a:xfrm>
            <a:off x="3988821" y="9230881"/>
            <a:ext cx="86595" cy="865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https://photos-3.dropbox.com/t/2/AAA4PAm63DfMD8kguIvhviFyqgZc9X8cV3OzvXiO0Lnx-g/12/1245196/jpeg/32x32/1/1473289200/0/2/IMG_5673.jpg/EJnGiAEYy5-7wAIgAigC/zjxdn15_IUVbitjm9AKqrCNmVNv-d0D-5oSNnKjItCg?size_mode=3&amp;size=800x6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0" y="6132081"/>
            <a:ext cx="2229091" cy="14879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502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04800" y="1295400"/>
            <a:ext cx="2209800" cy="2209800"/>
          </a:xfrm>
          <a:prstGeom prst="rect">
            <a:avLst/>
          </a:prstGeom>
        </p:spPr>
      </p:pic>
      <p:sp>
        <p:nvSpPr>
          <p:cNvPr id="8" name="Rectangle 7"/>
          <p:cNvSpPr/>
          <p:nvPr/>
        </p:nvSpPr>
        <p:spPr>
          <a:xfrm>
            <a:off x="8251" y="0"/>
            <a:ext cx="6849749" cy="4572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2017 Roswell Beer Festival </a:t>
            </a:r>
          </a:p>
        </p:txBody>
      </p:sp>
      <p:sp>
        <p:nvSpPr>
          <p:cNvPr id="3" name="TextBox 2"/>
          <p:cNvSpPr txBox="1"/>
          <p:nvPr/>
        </p:nvSpPr>
        <p:spPr>
          <a:xfrm>
            <a:off x="2743200" y="1524000"/>
            <a:ext cx="3962400" cy="7432804"/>
          </a:xfrm>
          <a:prstGeom prst="rect">
            <a:avLst/>
          </a:prstGeom>
          <a:noFill/>
        </p:spPr>
        <p:txBody>
          <a:bodyPr wrap="square" rtlCol="0">
            <a:spAutoFit/>
          </a:bodyPr>
          <a:lstStyle/>
          <a:p>
            <a:pPr algn="just"/>
            <a:r>
              <a:rPr lang="en-US" sz="1200" b="1" dirty="0" smtClean="0">
                <a:solidFill>
                  <a:schemeClr val="accent6">
                    <a:lumMod val="75000"/>
                  </a:schemeClr>
                </a:solidFill>
                <a:latin typeface="Helvetica Light"/>
                <a:cs typeface="Helvetica Light"/>
              </a:rPr>
              <a:t>Purpose:</a:t>
            </a:r>
            <a:r>
              <a:rPr lang="en-US" sz="1050" b="1" dirty="0" smtClean="0">
                <a:solidFill>
                  <a:schemeClr val="accent6">
                    <a:lumMod val="75000"/>
                  </a:schemeClr>
                </a:solidFill>
                <a:latin typeface="Helvetica Light"/>
                <a:cs typeface="Helvetica Light"/>
              </a:rPr>
              <a:t> </a:t>
            </a:r>
            <a:r>
              <a:rPr lang="en-US" sz="1100" dirty="0">
                <a:latin typeface="Helvetica Light"/>
                <a:cs typeface="Helvetica Light"/>
              </a:rPr>
              <a:t>The purpose of </a:t>
            </a:r>
            <a:r>
              <a:rPr lang="en-US" sz="1100" dirty="0" smtClean="0">
                <a:latin typeface="Helvetica Light"/>
                <a:cs typeface="Helvetica Light"/>
              </a:rPr>
              <a:t>this event is </a:t>
            </a:r>
            <a:r>
              <a:rPr lang="en-US" sz="1100" dirty="0">
                <a:latin typeface="Helvetica Light"/>
                <a:cs typeface="Helvetica Light"/>
              </a:rPr>
              <a:t>to raise awareness and funding to support the STAR House </a:t>
            </a:r>
            <a:r>
              <a:rPr lang="en-US" sz="1100" dirty="0" smtClean="0">
                <a:latin typeface="Helvetica Light"/>
                <a:cs typeface="Helvetica Light"/>
              </a:rPr>
              <a:t>Foundation. STAR House is a non-profit 501(c)3 organization that provides after-school programs to at-risk children in North Fulton County, Georgia.</a:t>
            </a:r>
          </a:p>
          <a:p>
            <a:pPr algn="just"/>
            <a:endParaRPr lang="en-US" sz="1100" dirty="0">
              <a:latin typeface="Helvetica Light"/>
              <a:cs typeface="Helvetica Light"/>
            </a:endParaRPr>
          </a:p>
          <a:p>
            <a:pPr algn="just"/>
            <a:r>
              <a:rPr lang="en-US" sz="1100" dirty="0" smtClean="0">
                <a:latin typeface="Helvetica Light"/>
                <a:cs typeface="Helvetica Light"/>
              </a:rPr>
              <a:t>STAR House staff and volunteers provide on-site tutoring and mentoring while providing food and structured activities to our children. The children get help with, and are held accountable for finishing their homework, and they receive remedial instruction, are taught things like manners and good study habits. These children learn how to succeed in school, creating a foundation for success later in life. </a:t>
            </a:r>
          </a:p>
          <a:p>
            <a:pPr algn="just"/>
            <a:endParaRPr lang="en-US" sz="1100" dirty="0">
              <a:latin typeface="Helvetica Light"/>
              <a:cs typeface="Helvetica Light"/>
            </a:endParaRPr>
          </a:p>
          <a:p>
            <a:pPr algn="just"/>
            <a:r>
              <a:rPr lang="en-US" sz="1100" b="1" dirty="0" smtClean="0">
                <a:latin typeface="Helvetica Light"/>
                <a:cs typeface="Helvetica Light"/>
              </a:rPr>
              <a:t>100% of the net proceeds from this event go directly to the STAR House Foundation. Our goal is to </a:t>
            </a:r>
            <a:r>
              <a:rPr lang="en-US" sz="1100" b="1" u="sng" dirty="0" smtClean="0">
                <a:latin typeface="Helvetica Light"/>
                <a:cs typeface="Helvetica Light"/>
              </a:rPr>
              <a:t>net</a:t>
            </a:r>
            <a:r>
              <a:rPr lang="en-US" sz="1100" b="1" dirty="0" smtClean="0">
                <a:latin typeface="Helvetica Light"/>
                <a:cs typeface="Helvetica Light"/>
              </a:rPr>
              <a:t> $100,000!</a:t>
            </a:r>
            <a:endParaRPr lang="en-US" sz="1100" b="1" dirty="0">
              <a:latin typeface="Helvetica Light"/>
              <a:cs typeface="Helvetica Light"/>
            </a:endParaRPr>
          </a:p>
          <a:p>
            <a:pPr algn="just"/>
            <a:endParaRPr lang="en-US" sz="1050" dirty="0" smtClean="0">
              <a:latin typeface="Helvetica Light"/>
              <a:cs typeface="Helvetica Light"/>
            </a:endParaRPr>
          </a:p>
          <a:p>
            <a:pPr algn="just"/>
            <a:r>
              <a:rPr lang="en-US" sz="1200" b="1" dirty="0">
                <a:solidFill>
                  <a:schemeClr val="accent6">
                    <a:lumMod val="75000"/>
                  </a:schemeClr>
                </a:solidFill>
                <a:latin typeface="Helvetica Light"/>
                <a:cs typeface="Helvetica Light"/>
              </a:rPr>
              <a:t>Where: </a:t>
            </a:r>
            <a:r>
              <a:rPr lang="en-US" sz="1100" dirty="0" smtClean="0">
                <a:latin typeface="Helvetica Light"/>
                <a:cs typeface="Helvetica Light"/>
              </a:rPr>
              <a:t>Roswell Historic Town </a:t>
            </a:r>
            <a:r>
              <a:rPr lang="en-US" sz="1100" dirty="0">
                <a:latin typeface="Helvetica Light"/>
                <a:cs typeface="Helvetica Light"/>
              </a:rPr>
              <a:t>Square - at the intersection of Highway 9 and Highway 120 (</a:t>
            </a:r>
            <a:r>
              <a:rPr lang="en-US" sz="1100" dirty="0" smtClean="0">
                <a:latin typeface="Helvetica Light"/>
                <a:cs typeface="Helvetica Light"/>
              </a:rPr>
              <a:t>easily accessible </a:t>
            </a:r>
            <a:r>
              <a:rPr lang="en-US" sz="1100" dirty="0">
                <a:latin typeface="Helvetica Light"/>
                <a:cs typeface="Helvetica Light"/>
              </a:rPr>
              <a:t>and a </a:t>
            </a:r>
            <a:r>
              <a:rPr lang="en-US" sz="1100" dirty="0" smtClean="0">
                <a:latin typeface="Helvetica Light"/>
                <a:cs typeface="Helvetica Light"/>
              </a:rPr>
              <a:t>well- </a:t>
            </a:r>
            <a:r>
              <a:rPr lang="en-US" sz="1100" dirty="0">
                <a:latin typeface="Helvetica Light"/>
                <a:cs typeface="Helvetica Light"/>
              </a:rPr>
              <a:t>known, </a:t>
            </a:r>
            <a:r>
              <a:rPr lang="en-US" sz="1100" dirty="0" smtClean="0">
                <a:latin typeface="Helvetica Light"/>
                <a:cs typeface="Helvetica Light"/>
              </a:rPr>
              <a:t>historic landmark.)</a:t>
            </a:r>
          </a:p>
          <a:p>
            <a:pPr algn="just"/>
            <a:endParaRPr lang="en-US" sz="1100" dirty="0">
              <a:latin typeface="Helvetica Light"/>
              <a:cs typeface="Helvetica Light"/>
            </a:endParaRPr>
          </a:p>
          <a:p>
            <a:pPr algn="just"/>
            <a:r>
              <a:rPr lang="en-US" sz="1200" b="1" dirty="0">
                <a:solidFill>
                  <a:schemeClr val="accent6">
                    <a:lumMod val="75000"/>
                  </a:schemeClr>
                </a:solidFill>
                <a:latin typeface="Helvetica Light"/>
                <a:cs typeface="Helvetica Light"/>
              </a:rPr>
              <a:t>When: </a:t>
            </a:r>
            <a:r>
              <a:rPr lang="en-US" sz="1100" dirty="0" smtClean="0">
                <a:latin typeface="Helvetica Light"/>
                <a:cs typeface="Helvetica Light"/>
              </a:rPr>
              <a:t>Saturday, March 25</a:t>
            </a:r>
            <a:r>
              <a:rPr lang="en-US" sz="1100" baseline="30000" dirty="0" smtClean="0">
                <a:latin typeface="Helvetica Light"/>
                <a:cs typeface="Helvetica Light"/>
              </a:rPr>
              <a:t>th</a:t>
            </a:r>
            <a:r>
              <a:rPr lang="en-US" sz="1100" dirty="0" smtClean="0">
                <a:latin typeface="Helvetica Light"/>
                <a:cs typeface="Helvetica Light"/>
              </a:rPr>
              <a:t> 2PM-6PM (Some sponsor packages and VIP ticket-holders will have early access to the event.)</a:t>
            </a:r>
          </a:p>
          <a:p>
            <a:pPr algn="just"/>
            <a:endParaRPr lang="en-US" sz="1050" dirty="0">
              <a:latin typeface="Helvetica Light"/>
              <a:cs typeface="Helvetica Light"/>
            </a:endParaRPr>
          </a:p>
          <a:p>
            <a:pPr algn="just"/>
            <a:r>
              <a:rPr lang="en-US" sz="1200" b="1" dirty="0">
                <a:solidFill>
                  <a:schemeClr val="accent6">
                    <a:lumMod val="75000"/>
                  </a:schemeClr>
                </a:solidFill>
                <a:latin typeface="Helvetica Light"/>
                <a:cs typeface="Helvetica Light"/>
              </a:rPr>
              <a:t>Attendee Demographics:</a:t>
            </a:r>
          </a:p>
          <a:p>
            <a:pPr marL="285750" indent="-285750" algn="just">
              <a:buFont typeface="Arial"/>
              <a:buChar char="•"/>
            </a:pPr>
            <a:r>
              <a:rPr lang="en-US" sz="1100" dirty="0" smtClean="0">
                <a:latin typeface="Helvetica Light"/>
                <a:cs typeface="Helvetica Light"/>
              </a:rPr>
              <a:t>1,500 attendees, with an </a:t>
            </a:r>
            <a:r>
              <a:rPr lang="en-US" sz="1100" dirty="0">
                <a:latin typeface="Helvetica Light"/>
                <a:cs typeface="Helvetica Light"/>
              </a:rPr>
              <a:t>a</a:t>
            </a:r>
            <a:r>
              <a:rPr lang="en-US" sz="1100" dirty="0" smtClean="0">
                <a:latin typeface="Helvetica Light"/>
                <a:cs typeface="Helvetica Light"/>
              </a:rPr>
              <a:t>verage age of 44</a:t>
            </a:r>
          </a:p>
          <a:p>
            <a:pPr marL="285750" indent="-285750" algn="just">
              <a:buFont typeface="Arial"/>
              <a:buChar char="•"/>
            </a:pPr>
            <a:r>
              <a:rPr lang="en-US" sz="1100" dirty="0" smtClean="0">
                <a:latin typeface="Helvetica Light"/>
                <a:cs typeface="Helvetica Light"/>
              </a:rPr>
              <a:t>90% attendee satisfaction for previous year’s event</a:t>
            </a:r>
          </a:p>
          <a:p>
            <a:pPr marL="285750" indent="-285750" algn="just">
              <a:buFont typeface="Arial"/>
              <a:buChar char="•"/>
            </a:pPr>
            <a:r>
              <a:rPr lang="en-US" sz="1100" dirty="0" smtClean="0">
                <a:latin typeface="Helvetica Light"/>
                <a:cs typeface="Helvetica Light"/>
              </a:rPr>
              <a:t>50% of attendees visit from outside of Roswell</a:t>
            </a:r>
          </a:p>
          <a:p>
            <a:pPr algn="just"/>
            <a:endParaRPr lang="en-US" sz="1100" dirty="0" smtClean="0">
              <a:latin typeface="Helvetica Light"/>
              <a:cs typeface="Helvetica Light"/>
            </a:endParaRPr>
          </a:p>
          <a:p>
            <a:pPr algn="just"/>
            <a:r>
              <a:rPr lang="en-US" sz="1200" b="1" dirty="0">
                <a:solidFill>
                  <a:schemeClr val="accent6">
                    <a:lumMod val="75000"/>
                  </a:schemeClr>
                </a:solidFill>
                <a:latin typeface="Helvetica Light"/>
                <a:cs typeface="Helvetica Light"/>
              </a:rPr>
              <a:t>Logistics: </a:t>
            </a:r>
            <a:r>
              <a:rPr lang="en-US" sz="1100" dirty="0" smtClean="0">
                <a:latin typeface="Helvetica Light"/>
                <a:cs typeface="Helvetica Light"/>
              </a:rPr>
              <a:t>Roswell </a:t>
            </a:r>
            <a:r>
              <a:rPr lang="en-US" sz="1100" dirty="0">
                <a:latin typeface="Helvetica Light"/>
                <a:cs typeface="Helvetica Light"/>
              </a:rPr>
              <a:t>Town Square is a secure, partially wooded fenced-in area with a </a:t>
            </a:r>
            <a:r>
              <a:rPr lang="en-US" sz="1100" dirty="0" smtClean="0">
                <a:latin typeface="Helvetica Light"/>
                <a:cs typeface="Helvetica Light"/>
              </a:rPr>
              <a:t>beautiful fountain</a:t>
            </a:r>
            <a:r>
              <a:rPr lang="en-US" sz="1100" dirty="0">
                <a:latin typeface="Helvetica Light"/>
                <a:cs typeface="Helvetica Light"/>
              </a:rPr>
              <a:t>, a gazebo/stage for music, and a side street that will be closed off for safety, fun, </a:t>
            </a:r>
            <a:r>
              <a:rPr lang="en-US" sz="1100" dirty="0" smtClean="0">
                <a:latin typeface="Helvetica Light"/>
                <a:cs typeface="Helvetica Light"/>
              </a:rPr>
              <a:t>a plenty of room featuring some of Roswell’s best food vendors. </a:t>
            </a:r>
            <a:r>
              <a:rPr lang="en-US" sz="1100" dirty="0">
                <a:latin typeface="Helvetica Light"/>
                <a:cs typeface="Helvetica Light"/>
              </a:rPr>
              <a:t>Over 200 volunteers man over </a:t>
            </a:r>
            <a:r>
              <a:rPr lang="en-US" sz="1100" dirty="0" smtClean="0">
                <a:latin typeface="Helvetica Light"/>
                <a:cs typeface="Helvetica Light"/>
              </a:rPr>
              <a:t>100 </a:t>
            </a:r>
            <a:r>
              <a:rPr lang="en-US" sz="1100" dirty="0">
                <a:latin typeface="Helvetica Light"/>
                <a:cs typeface="Helvetica Light"/>
              </a:rPr>
              <a:t>booths, </a:t>
            </a:r>
            <a:r>
              <a:rPr lang="en-US" sz="1100" dirty="0" smtClean="0">
                <a:latin typeface="Helvetica Light"/>
                <a:cs typeface="Helvetica Light"/>
              </a:rPr>
              <a:t>each offering </a:t>
            </a:r>
            <a:r>
              <a:rPr lang="en-US" sz="1100" dirty="0">
                <a:latin typeface="Helvetica Light"/>
                <a:cs typeface="Helvetica Light"/>
              </a:rPr>
              <a:t>craft beer samples to </a:t>
            </a:r>
            <a:r>
              <a:rPr lang="en-US" sz="1100" dirty="0" smtClean="0">
                <a:latin typeface="Helvetica Light"/>
                <a:cs typeface="Helvetica Light"/>
              </a:rPr>
              <a:t>ticket </a:t>
            </a:r>
            <a:r>
              <a:rPr lang="en-US" sz="1100" dirty="0">
                <a:latin typeface="Helvetica Light"/>
                <a:cs typeface="Helvetica Light"/>
              </a:rPr>
              <a:t>holders in </a:t>
            </a:r>
            <a:r>
              <a:rPr lang="en-US" sz="1100" dirty="0" smtClean="0">
                <a:latin typeface="Helvetica Light"/>
                <a:cs typeface="Helvetica Light"/>
              </a:rPr>
              <a:t>5 </a:t>
            </a:r>
            <a:r>
              <a:rPr lang="en-US" sz="1100" dirty="0" err="1" smtClean="0">
                <a:latin typeface="Helvetica Light"/>
                <a:cs typeface="Helvetica Light"/>
              </a:rPr>
              <a:t>oz</a:t>
            </a:r>
            <a:r>
              <a:rPr lang="en-US" sz="1100" dirty="0" smtClean="0">
                <a:latin typeface="Helvetica Light"/>
                <a:cs typeface="Helvetica Light"/>
              </a:rPr>
              <a:t> souvenir glass. </a:t>
            </a:r>
            <a:r>
              <a:rPr lang="en-US" sz="1100" dirty="0">
                <a:latin typeface="Helvetica Light"/>
                <a:cs typeface="Helvetica Light"/>
              </a:rPr>
              <a:t>Food is available for sale via tokens and restrooms are </a:t>
            </a:r>
            <a:r>
              <a:rPr lang="en-US" sz="1100" dirty="0" smtClean="0">
                <a:latin typeface="Helvetica Light"/>
                <a:cs typeface="Helvetica Light"/>
              </a:rPr>
              <a:t>provided</a:t>
            </a:r>
            <a:r>
              <a:rPr lang="en-US" sz="1100" dirty="0">
                <a:latin typeface="Helvetica Light"/>
                <a:cs typeface="Helvetica Light"/>
              </a:rPr>
              <a:t>. Now in </a:t>
            </a:r>
            <a:r>
              <a:rPr lang="en-US" sz="1100" dirty="0" smtClean="0">
                <a:latin typeface="Helvetica Light"/>
                <a:cs typeface="Helvetica Light"/>
              </a:rPr>
              <a:t>its 5</a:t>
            </a:r>
            <a:r>
              <a:rPr lang="en-US" sz="1100" baseline="30000" dirty="0" smtClean="0">
                <a:latin typeface="Helvetica Light"/>
                <a:cs typeface="Helvetica Light"/>
              </a:rPr>
              <a:t>th</a:t>
            </a:r>
            <a:r>
              <a:rPr lang="en-US" sz="1100" dirty="0" smtClean="0">
                <a:latin typeface="Helvetica Light"/>
                <a:cs typeface="Helvetica Light"/>
              </a:rPr>
              <a:t> year</a:t>
            </a:r>
            <a:r>
              <a:rPr lang="en-US" sz="1100" dirty="0">
                <a:latin typeface="Helvetica Light"/>
                <a:cs typeface="Helvetica Light"/>
              </a:rPr>
              <a:t>, the Roswell Beer Festival has become a must-attend event </a:t>
            </a:r>
            <a:r>
              <a:rPr lang="en-US" sz="1100" dirty="0" smtClean="0">
                <a:latin typeface="Helvetica Light"/>
                <a:cs typeface="Helvetica Light"/>
              </a:rPr>
              <a:t> for </a:t>
            </a:r>
            <a:r>
              <a:rPr lang="en-US" sz="1100" dirty="0">
                <a:latin typeface="Helvetica Light"/>
                <a:cs typeface="Helvetica Light"/>
              </a:rPr>
              <a:t>people from all over </a:t>
            </a:r>
            <a:r>
              <a:rPr lang="en-US" sz="1100" dirty="0" smtClean="0">
                <a:latin typeface="Helvetica Light"/>
                <a:cs typeface="Helvetica Light"/>
              </a:rPr>
              <a:t>the Atlanta metro.</a:t>
            </a:r>
          </a:p>
          <a:p>
            <a:pPr algn="just"/>
            <a:endParaRPr lang="en-US" sz="1100" dirty="0">
              <a:latin typeface="Helvetica Light"/>
              <a:cs typeface="Helvetica Light"/>
            </a:endParaRPr>
          </a:p>
          <a:p>
            <a:pPr algn="just"/>
            <a:endParaRPr lang="en-US" sz="1100" dirty="0">
              <a:latin typeface="Helvetica Light"/>
              <a:cs typeface="Helvetica Light"/>
            </a:endParaRPr>
          </a:p>
        </p:txBody>
      </p:sp>
      <p:sp>
        <p:nvSpPr>
          <p:cNvPr id="2" name="TextBox 1"/>
          <p:cNvSpPr txBox="1"/>
          <p:nvPr/>
        </p:nvSpPr>
        <p:spPr>
          <a:xfrm>
            <a:off x="152400" y="644604"/>
            <a:ext cx="6477000" cy="861774"/>
          </a:xfrm>
          <a:prstGeom prst="rect">
            <a:avLst/>
          </a:prstGeom>
          <a:noFill/>
        </p:spPr>
        <p:txBody>
          <a:bodyPr wrap="square" rtlCol="0">
            <a:spAutoFit/>
          </a:bodyPr>
          <a:lstStyle/>
          <a:p>
            <a:r>
              <a:rPr lang="en-US" sz="1200" dirty="0" smtClean="0">
                <a:latin typeface="Helvetica Light"/>
                <a:cs typeface="Helvetica Light"/>
              </a:rPr>
              <a:t>The Roswell Beer Festival is a one day event where participants can taste over </a:t>
            </a:r>
            <a:r>
              <a:rPr lang="en-US" sz="1200" dirty="0" smtClean="0">
                <a:latin typeface="Helvetica Light"/>
                <a:cs typeface="Helvetica Light"/>
              </a:rPr>
              <a:t>300 beers </a:t>
            </a:r>
            <a:r>
              <a:rPr lang="en-US" sz="1200" dirty="0" smtClean="0">
                <a:latin typeface="Helvetica Light"/>
                <a:cs typeface="Helvetica Light"/>
              </a:rPr>
              <a:t>craft beers, many of them local, including some one-of-a-kind cask beers made just for our event. </a:t>
            </a:r>
          </a:p>
          <a:p>
            <a:endParaRPr lang="en-US" sz="1400" dirty="0">
              <a:latin typeface="Helvetica Light"/>
              <a:cs typeface="Helvetica Light"/>
            </a:endParaRPr>
          </a:p>
        </p:txBody>
      </p:sp>
      <p:pic>
        <p:nvPicPr>
          <p:cNvPr id="6" name="Picture 5" descr="12375099_985406184865549_8355893755967460903_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181600"/>
            <a:ext cx="2235200" cy="1676400"/>
          </a:xfrm>
          <a:prstGeom prst="rect">
            <a:avLst/>
          </a:prstGeom>
          <a:ln>
            <a:solidFill>
              <a:schemeClr val="tx1"/>
            </a:solidFill>
          </a:ln>
        </p:spPr>
      </p:pic>
      <p:pic>
        <p:nvPicPr>
          <p:cNvPr id="7" name="Picture 6" descr="12694598_1021585877914246_594781021212813990_o.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7010400"/>
            <a:ext cx="2209800" cy="1658429"/>
          </a:xfrm>
          <a:prstGeom prst="rect">
            <a:avLst/>
          </a:prstGeom>
          <a:ln>
            <a:solidFill>
              <a:schemeClr val="tx1"/>
            </a:solidFill>
          </a:ln>
        </p:spPr>
      </p:pic>
      <p:pic>
        <p:nvPicPr>
          <p:cNvPr id="5" name="Picture 4" descr="12087026_959254944147340_3433537805727367669_o.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3414556"/>
            <a:ext cx="2209800" cy="1614644"/>
          </a:xfrm>
          <a:prstGeom prst="rect">
            <a:avLst/>
          </a:prstGeom>
          <a:ln>
            <a:solidFill>
              <a:schemeClr val="tx1"/>
            </a:solidFill>
          </a:ln>
        </p:spPr>
      </p:pic>
    </p:spTree>
    <p:extLst>
      <p:ext uri="{BB962C8B-B14F-4D97-AF65-F5344CB8AC3E}">
        <p14:creationId xmlns:p14="http://schemas.microsoft.com/office/powerpoint/2010/main" val="1273883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251" y="0"/>
            <a:ext cx="6849749" cy="4572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2017 Roswell Beer Festival </a:t>
            </a:r>
          </a:p>
        </p:txBody>
      </p:sp>
      <p:sp>
        <p:nvSpPr>
          <p:cNvPr id="3" name="TextBox 2"/>
          <p:cNvSpPr txBox="1"/>
          <p:nvPr/>
        </p:nvSpPr>
        <p:spPr>
          <a:xfrm>
            <a:off x="363182" y="549300"/>
            <a:ext cx="3276600" cy="4585871"/>
          </a:xfrm>
          <a:prstGeom prst="rect">
            <a:avLst/>
          </a:prstGeom>
          <a:noFill/>
        </p:spPr>
        <p:txBody>
          <a:bodyPr wrap="square" rtlCol="0">
            <a:spAutoFit/>
          </a:bodyPr>
          <a:lstStyle/>
          <a:p>
            <a:r>
              <a:rPr lang="en-US" sz="2000" dirty="0">
                <a:latin typeface="Helvetica Light"/>
                <a:cs typeface="Helvetica Light"/>
              </a:rPr>
              <a:t> </a:t>
            </a:r>
            <a:r>
              <a:rPr lang="en-US" sz="2000" dirty="0" smtClean="0">
                <a:latin typeface="Helvetica Light"/>
                <a:cs typeface="Helvetica Light"/>
              </a:rPr>
              <a:t>  </a:t>
            </a:r>
            <a:r>
              <a:rPr lang="en-US" sz="2000" b="1" u="sng" dirty="0" smtClean="0">
                <a:latin typeface="Helvetica Light"/>
                <a:cs typeface="Helvetica Light"/>
              </a:rPr>
              <a:t>Sponsorship Levels</a:t>
            </a:r>
          </a:p>
          <a:p>
            <a:endParaRPr lang="en-US" sz="1600" dirty="0" smtClean="0">
              <a:latin typeface="Helvetica Light"/>
              <a:cs typeface="Helvetica Light"/>
            </a:endParaRPr>
          </a:p>
          <a:p>
            <a:r>
              <a:rPr lang="en-US" sz="1700" dirty="0" err="1" smtClean="0">
                <a:latin typeface="Helvetica Light"/>
                <a:cs typeface="Helvetica Light"/>
              </a:rPr>
              <a:t>Brewmaster</a:t>
            </a:r>
            <a:r>
              <a:rPr lang="en-US" sz="1700" dirty="0" smtClean="0">
                <a:latin typeface="Helvetica Light"/>
                <a:cs typeface="Helvetica Light"/>
              </a:rPr>
              <a:t> Sponsor   $10,000*</a:t>
            </a:r>
          </a:p>
          <a:p>
            <a:r>
              <a:rPr lang="en-US" sz="1700" dirty="0" smtClean="0">
                <a:latin typeface="Helvetica Light"/>
                <a:cs typeface="Helvetica Light"/>
              </a:rPr>
              <a:t>Keg Sponsor	      $5,000   </a:t>
            </a:r>
          </a:p>
          <a:p>
            <a:r>
              <a:rPr lang="en-US" sz="1700" dirty="0">
                <a:latin typeface="Helvetica Light"/>
                <a:cs typeface="Helvetica Light"/>
              </a:rPr>
              <a:t>Food Token </a:t>
            </a:r>
            <a:r>
              <a:rPr lang="en-US" sz="1700" dirty="0" smtClean="0">
                <a:latin typeface="Helvetica Light"/>
                <a:cs typeface="Helvetica Light"/>
              </a:rPr>
              <a:t>Sponsor   $5,000*  </a:t>
            </a:r>
          </a:p>
          <a:p>
            <a:r>
              <a:rPr lang="en-US" sz="1700" dirty="0" smtClean="0">
                <a:latin typeface="Helvetica Light"/>
                <a:cs typeface="Helvetica Light"/>
              </a:rPr>
              <a:t>Tap Sponsor	</a:t>
            </a:r>
            <a:r>
              <a:rPr lang="en-US" sz="1700" dirty="0">
                <a:latin typeface="Helvetica Light"/>
                <a:cs typeface="Helvetica Light"/>
              </a:rPr>
              <a:t> </a:t>
            </a:r>
            <a:r>
              <a:rPr lang="en-US" sz="1700" dirty="0" smtClean="0">
                <a:latin typeface="Helvetica Light"/>
                <a:cs typeface="Helvetica Light"/>
              </a:rPr>
              <a:t>     $2,500   </a:t>
            </a:r>
          </a:p>
          <a:p>
            <a:r>
              <a:rPr lang="en-US" sz="1700" dirty="0" smtClean="0">
                <a:latin typeface="Helvetica Light"/>
                <a:cs typeface="Helvetica Light"/>
              </a:rPr>
              <a:t>Water Sponsor	      $2,500 * </a:t>
            </a:r>
            <a:endParaRPr lang="en-US" sz="1700" dirty="0">
              <a:latin typeface="Helvetica Light"/>
              <a:cs typeface="Helvetica Light"/>
            </a:endParaRPr>
          </a:p>
          <a:p>
            <a:r>
              <a:rPr lang="en-US" sz="1700" dirty="0" smtClean="0">
                <a:latin typeface="Helvetica Light"/>
                <a:cs typeface="Helvetica Light"/>
              </a:rPr>
              <a:t>Music Sponsor	      $2,500  </a:t>
            </a:r>
          </a:p>
          <a:p>
            <a:r>
              <a:rPr lang="en-US" sz="1700" dirty="0">
                <a:latin typeface="Helvetica Light"/>
                <a:cs typeface="Helvetica Light"/>
              </a:rPr>
              <a:t>Pint Sponsor	</a:t>
            </a:r>
            <a:r>
              <a:rPr lang="en-US" sz="1700" dirty="0" smtClean="0">
                <a:latin typeface="Helvetica Light"/>
                <a:cs typeface="Helvetica Light"/>
              </a:rPr>
              <a:t>      $</a:t>
            </a:r>
            <a:r>
              <a:rPr lang="en-US" sz="1700" dirty="0">
                <a:latin typeface="Helvetica Light"/>
                <a:cs typeface="Helvetica Light"/>
              </a:rPr>
              <a:t>1,000   </a:t>
            </a:r>
          </a:p>
          <a:p>
            <a:r>
              <a:rPr lang="en-US" sz="1700" dirty="0">
                <a:latin typeface="Helvetica Light"/>
                <a:cs typeface="Helvetica Light"/>
              </a:rPr>
              <a:t>Beer Tent Sponsor	</a:t>
            </a:r>
            <a:r>
              <a:rPr lang="en-US" sz="1700" dirty="0" smtClean="0">
                <a:latin typeface="Helvetica Light"/>
                <a:cs typeface="Helvetica Light"/>
              </a:rPr>
              <a:t>      $</a:t>
            </a:r>
            <a:r>
              <a:rPr lang="en-US" sz="1700" dirty="0">
                <a:latin typeface="Helvetica Light"/>
                <a:cs typeface="Helvetica Light"/>
              </a:rPr>
              <a:t>500      </a:t>
            </a:r>
            <a:endParaRPr lang="en-US" sz="1700" dirty="0" smtClean="0">
              <a:latin typeface="Helvetica Light"/>
              <a:cs typeface="Helvetica Light"/>
            </a:endParaRPr>
          </a:p>
          <a:p>
            <a:endParaRPr lang="en-US" sz="1600" dirty="0" smtClean="0">
              <a:latin typeface="Helvetica Light"/>
              <a:cs typeface="Helvetica Light"/>
            </a:endParaRPr>
          </a:p>
          <a:p>
            <a:r>
              <a:rPr lang="en-US" sz="2400" dirty="0" smtClean="0">
                <a:latin typeface="Helvetica Light"/>
                <a:cs typeface="Helvetica Light"/>
              </a:rPr>
              <a:t>       </a:t>
            </a:r>
            <a:endParaRPr lang="en-US" sz="2000" u="sng" dirty="0">
              <a:latin typeface="Helvetica Light"/>
              <a:cs typeface="Helvetica Light"/>
            </a:endParaRPr>
          </a:p>
          <a:p>
            <a:endParaRPr lang="en-US" sz="1600" dirty="0" smtClean="0"/>
          </a:p>
          <a:p>
            <a:endParaRPr lang="en-US" sz="1600" dirty="0"/>
          </a:p>
          <a:p>
            <a:endParaRPr lang="en-US" sz="1600" dirty="0" smtClean="0"/>
          </a:p>
          <a:p>
            <a:endParaRPr lang="en-US" sz="1600" dirty="0"/>
          </a:p>
          <a:p>
            <a:endParaRPr lang="en-US" sz="1600" dirty="0"/>
          </a:p>
        </p:txBody>
      </p:sp>
      <p:sp>
        <p:nvSpPr>
          <p:cNvPr id="2" name="TextBox 1"/>
          <p:cNvSpPr txBox="1"/>
          <p:nvPr/>
        </p:nvSpPr>
        <p:spPr>
          <a:xfrm>
            <a:off x="486373" y="3448074"/>
            <a:ext cx="2733512" cy="261610"/>
          </a:xfrm>
          <a:prstGeom prst="rect">
            <a:avLst/>
          </a:prstGeom>
          <a:noFill/>
        </p:spPr>
        <p:txBody>
          <a:bodyPr wrap="square" rtlCol="0">
            <a:spAutoFit/>
          </a:bodyPr>
          <a:lstStyle/>
          <a:p>
            <a:r>
              <a:rPr lang="en-US" sz="1100" b="1" dirty="0" smtClean="0"/>
              <a:t>* Indicates only (1) sponsorship available</a:t>
            </a:r>
            <a:endParaRPr lang="en-US" sz="1100" b="1" dirty="0"/>
          </a:p>
        </p:txBody>
      </p:sp>
      <p:pic>
        <p:nvPicPr>
          <p:cNvPr id="12" name="Picture 11" descr="NewKent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015" y="3940489"/>
            <a:ext cx="1693587" cy="1185511"/>
          </a:xfrm>
          <a:prstGeom prst="rect">
            <a:avLst/>
          </a:prstGeom>
          <a:ln>
            <a:solidFill>
              <a:schemeClr val="tx1"/>
            </a:solidFill>
          </a:ln>
        </p:spPr>
      </p:pic>
      <p:pic>
        <p:nvPicPr>
          <p:cNvPr id="16" name="Picture 8" descr="https://fbcdn-sphotos-a-a.akamaihd.net/hphotos-ak-xpa1/v/t1.0-9/10641203_702573703157598_9175839377268741176_n.jpg?oh=26670490ac2308e725da71cd78b72aa4&amp;oe=552AE969&amp;__gda__=1433356241_6914761e7e2de815b395fc8c8addb1f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285" y="7626876"/>
            <a:ext cx="1712360" cy="1143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7015" y="5428994"/>
            <a:ext cx="1691630" cy="1059476"/>
          </a:xfrm>
          <a:prstGeom prst="rect">
            <a:avLst/>
          </a:prstGeom>
          <a:ln>
            <a:solidFill>
              <a:schemeClr val="tx1"/>
            </a:solidFill>
          </a:ln>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9740" y="1291334"/>
            <a:ext cx="3101384" cy="7687673"/>
          </a:xfrm>
          <a:prstGeom prst="rect">
            <a:avLst/>
          </a:prstGeom>
        </p:spPr>
      </p:pic>
      <p:sp>
        <p:nvSpPr>
          <p:cNvPr id="11" name="TextBox 10"/>
          <p:cNvSpPr txBox="1"/>
          <p:nvPr/>
        </p:nvSpPr>
        <p:spPr>
          <a:xfrm>
            <a:off x="4015032" y="935527"/>
            <a:ext cx="2590800" cy="338554"/>
          </a:xfrm>
          <a:prstGeom prst="rect">
            <a:avLst/>
          </a:prstGeom>
          <a:noFill/>
        </p:spPr>
        <p:txBody>
          <a:bodyPr wrap="square" rtlCol="0">
            <a:spAutoFit/>
          </a:bodyPr>
          <a:lstStyle/>
          <a:p>
            <a:pPr algn="ctr"/>
            <a:r>
              <a:rPr lang="en-US" sz="1600" b="1" u="sng" dirty="0" smtClean="0"/>
              <a:t>2016 Sponsors</a:t>
            </a:r>
            <a:endParaRPr lang="en-US" sz="1600" b="1" u="sng"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373" y="6782293"/>
            <a:ext cx="2552184" cy="724595"/>
          </a:xfrm>
          <a:prstGeom prst="rect">
            <a:avLst/>
          </a:prstGeom>
        </p:spPr>
      </p:pic>
    </p:spTree>
    <p:extLst>
      <p:ext uri="{BB962C8B-B14F-4D97-AF65-F5344CB8AC3E}">
        <p14:creationId xmlns:p14="http://schemas.microsoft.com/office/powerpoint/2010/main" val="3588392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737600"/>
            <a:ext cx="6849749" cy="406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4313"/>
            <a:ext cx="6849749" cy="406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2017 Roswell Beer Festival </a:t>
            </a:r>
          </a:p>
        </p:txBody>
      </p:sp>
      <p:sp>
        <p:nvSpPr>
          <p:cNvPr id="2" name="TextBox 1"/>
          <p:cNvSpPr txBox="1"/>
          <p:nvPr/>
        </p:nvSpPr>
        <p:spPr>
          <a:xfrm>
            <a:off x="156713" y="849162"/>
            <a:ext cx="6481875" cy="6217087"/>
          </a:xfrm>
          <a:prstGeom prst="rect">
            <a:avLst/>
          </a:prstGeom>
          <a:noFill/>
        </p:spPr>
        <p:txBody>
          <a:bodyPr wrap="square" rtlCol="0">
            <a:spAutoFit/>
          </a:bodyPr>
          <a:lstStyle/>
          <a:p>
            <a:endParaRPr lang="en-US" sz="1600" dirty="0" smtClean="0">
              <a:latin typeface="Helvetica Light"/>
              <a:cs typeface="Helvetica Light"/>
            </a:endParaRPr>
          </a:p>
          <a:p>
            <a:endParaRPr lang="en-US" sz="1600" dirty="0" smtClean="0">
              <a:latin typeface="Helvetica Light"/>
              <a:cs typeface="Helvetica Light"/>
            </a:endParaRPr>
          </a:p>
          <a:p>
            <a:endParaRPr lang="en-US" sz="1200" dirty="0">
              <a:latin typeface="Helvetica Light"/>
              <a:cs typeface="Helvetica Light"/>
            </a:endParaRPr>
          </a:p>
          <a:p>
            <a:r>
              <a:rPr lang="en-US" sz="1200" dirty="0" smtClean="0">
                <a:latin typeface="Helvetica Light"/>
                <a:cs typeface="Helvetica Light"/>
              </a:rPr>
              <a:t>The </a:t>
            </a:r>
            <a:r>
              <a:rPr lang="en-US" sz="1200" dirty="0" err="1" smtClean="0">
                <a:latin typeface="Helvetica Light"/>
                <a:cs typeface="Helvetica Light"/>
              </a:rPr>
              <a:t>Brewmaster</a:t>
            </a:r>
            <a:r>
              <a:rPr lang="en-US" sz="1200" dirty="0" smtClean="0">
                <a:latin typeface="Helvetica Light"/>
                <a:cs typeface="Helvetica Light"/>
              </a:rPr>
              <a:t> Sponsor is an exciting opportunity to reach festival attendees and everyone that comes into contact with the event promotion.</a:t>
            </a:r>
          </a:p>
          <a:p>
            <a:endParaRPr lang="en-US" sz="1200" dirty="0">
              <a:latin typeface="Helvetica Light"/>
              <a:cs typeface="Helvetica Light"/>
            </a:endParaRPr>
          </a:p>
          <a:p>
            <a:r>
              <a:rPr lang="en-US" sz="1600" dirty="0" smtClean="0">
                <a:solidFill>
                  <a:schemeClr val="accent6">
                    <a:lumMod val="75000"/>
                  </a:schemeClr>
                </a:solidFill>
                <a:latin typeface="Helvetica Light"/>
                <a:cs typeface="Helvetica Light"/>
              </a:rPr>
              <a:t>Advertising/Public Relations</a:t>
            </a:r>
            <a:r>
              <a:rPr lang="en-US" sz="1200" dirty="0" smtClean="0">
                <a:latin typeface="Helvetica Light"/>
                <a:cs typeface="Helvetica Light"/>
              </a:rPr>
              <a:t>:</a:t>
            </a:r>
          </a:p>
          <a:p>
            <a:pPr marL="171450" indent="-171450">
              <a:buFont typeface="Arial" panose="020B0604020202020204" pitchFamily="34" charset="0"/>
              <a:buChar char="•"/>
            </a:pPr>
            <a:r>
              <a:rPr lang="en-US" sz="1200" dirty="0" smtClean="0">
                <a:latin typeface="Helvetica Light"/>
                <a:cs typeface="Helvetica Light"/>
              </a:rPr>
              <a:t>Prominent placement of </a:t>
            </a:r>
            <a:r>
              <a:rPr lang="en-US" sz="1200" dirty="0">
                <a:latin typeface="Helvetica Light"/>
                <a:cs typeface="Helvetica Light"/>
              </a:rPr>
              <a:t>Your company logo on </a:t>
            </a:r>
            <a:r>
              <a:rPr lang="en-US" sz="1200" dirty="0" smtClean="0">
                <a:latin typeface="Helvetica Light"/>
                <a:cs typeface="Helvetica Light"/>
              </a:rPr>
              <a:t>festival press materials, including releases, fact sheets and media alerts, distributed to regional and local media.</a:t>
            </a:r>
          </a:p>
          <a:p>
            <a:pPr marL="171450" indent="-171450">
              <a:buFont typeface="Arial" panose="020B0604020202020204" pitchFamily="34" charset="0"/>
              <a:buChar char="•"/>
            </a:pPr>
            <a:r>
              <a:rPr lang="en-US" sz="1200" dirty="0" smtClean="0">
                <a:latin typeface="Helvetica Light"/>
                <a:cs typeface="Helvetica Light"/>
              </a:rPr>
              <a:t>Prominent placement of your </a:t>
            </a:r>
            <a:r>
              <a:rPr lang="en-US" sz="1200" dirty="0">
                <a:latin typeface="Helvetica Light"/>
                <a:cs typeface="Helvetica Light"/>
              </a:rPr>
              <a:t>company logo  </a:t>
            </a:r>
            <a:r>
              <a:rPr lang="en-US" sz="1200" dirty="0" smtClean="0">
                <a:latin typeface="Helvetica Light"/>
                <a:cs typeface="Helvetica Light"/>
              </a:rPr>
              <a:t>on all web pages and placement on rotating click-thru banner on the official event web site </a:t>
            </a:r>
            <a:r>
              <a:rPr lang="en-US" sz="1200" dirty="0" smtClean="0">
                <a:latin typeface="Helvetica Light"/>
                <a:cs typeface="Helvetica Light"/>
                <a:hlinkClick r:id="rId3"/>
              </a:rPr>
              <a:t>www.roswellbeerfestival.com</a:t>
            </a:r>
            <a:endParaRPr lang="en-US" sz="1200" dirty="0">
              <a:latin typeface="Helvetica Light"/>
              <a:cs typeface="Helvetica Light"/>
            </a:endParaRPr>
          </a:p>
          <a:p>
            <a:pPr marL="171450" indent="-171450">
              <a:buFont typeface="Arial" panose="020B0604020202020204" pitchFamily="34" charset="0"/>
              <a:buChar char="•"/>
            </a:pPr>
            <a:r>
              <a:rPr lang="en-US" sz="1200" dirty="0">
                <a:latin typeface="Helvetica Light"/>
                <a:cs typeface="Helvetica Light"/>
              </a:rPr>
              <a:t>Prominent placement of </a:t>
            </a:r>
            <a:r>
              <a:rPr lang="en-US" sz="1200" dirty="0" smtClean="0">
                <a:latin typeface="Helvetica Light"/>
                <a:cs typeface="Helvetica Light"/>
              </a:rPr>
              <a:t>your </a:t>
            </a:r>
            <a:r>
              <a:rPr lang="en-US" sz="1200" dirty="0">
                <a:latin typeface="Helvetica Light"/>
                <a:cs typeface="Helvetica Light"/>
              </a:rPr>
              <a:t>company logo </a:t>
            </a:r>
            <a:r>
              <a:rPr lang="en-US" sz="1200" dirty="0" smtClean="0">
                <a:latin typeface="Helvetica Light"/>
                <a:cs typeface="Helvetica Light"/>
              </a:rPr>
              <a:t>in print </a:t>
            </a:r>
            <a:r>
              <a:rPr lang="en-US" sz="1200" dirty="0">
                <a:latin typeface="Helvetica Light"/>
                <a:cs typeface="Helvetica Light"/>
              </a:rPr>
              <a:t>advertisements, regional and local for </a:t>
            </a:r>
            <a:r>
              <a:rPr lang="en-US" sz="1200" dirty="0" smtClean="0">
                <a:latin typeface="Helvetica Light"/>
                <a:cs typeface="Helvetica Light"/>
              </a:rPr>
              <a:t>entire print </a:t>
            </a:r>
            <a:r>
              <a:rPr lang="en-US" sz="1200" dirty="0">
                <a:latin typeface="Helvetica Light"/>
                <a:cs typeface="Helvetica Light"/>
              </a:rPr>
              <a:t>ad cycle.</a:t>
            </a:r>
          </a:p>
          <a:p>
            <a:pPr marL="171450" indent="-171450">
              <a:buFont typeface="Arial" panose="020B0604020202020204" pitchFamily="34" charset="0"/>
              <a:buChar char="•"/>
            </a:pPr>
            <a:endParaRPr lang="en-US" sz="1200" dirty="0">
              <a:latin typeface="Helvetica Light"/>
              <a:cs typeface="Helvetica Light"/>
            </a:endParaRPr>
          </a:p>
          <a:p>
            <a:r>
              <a:rPr lang="en-US" sz="1600" dirty="0">
                <a:solidFill>
                  <a:schemeClr val="accent6">
                    <a:lumMod val="75000"/>
                  </a:schemeClr>
                </a:solidFill>
                <a:latin typeface="Helvetica Light"/>
                <a:cs typeface="Helvetica Light"/>
              </a:rPr>
              <a:t>Signage and Collateral:</a:t>
            </a:r>
          </a:p>
          <a:p>
            <a:pPr marL="171450" indent="-171450">
              <a:buFont typeface="Arial" panose="020B0604020202020204" pitchFamily="34" charset="0"/>
              <a:buChar char="•"/>
            </a:pPr>
            <a:r>
              <a:rPr lang="en-US" sz="1200" dirty="0" smtClean="0">
                <a:latin typeface="Helvetica Light"/>
                <a:cs typeface="Helvetica Light"/>
              </a:rPr>
              <a:t>Your company logo on Banners strategically placed around Roswell 30 days prior to event</a:t>
            </a:r>
          </a:p>
          <a:p>
            <a:pPr marL="171450" indent="-171450">
              <a:buFont typeface="Arial" panose="020B0604020202020204" pitchFamily="34" charset="0"/>
              <a:buChar char="•"/>
            </a:pPr>
            <a:r>
              <a:rPr lang="en-US" sz="1200" dirty="0" smtClean="0">
                <a:latin typeface="Helvetica Light"/>
                <a:cs typeface="Helvetica Light"/>
              </a:rPr>
              <a:t>Your company logo on back of T-shirts</a:t>
            </a:r>
          </a:p>
          <a:p>
            <a:pPr marL="171450" indent="-171450">
              <a:buFont typeface="Arial" panose="020B0604020202020204" pitchFamily="34" charset="0"/>
              <a:buChar char="•"/>
            </a:pPr>
            <a:r>
              <a:rPr lang="en-US" sz="1200" dirty="0" smtClean="0">
                <a:latin typeface="Helvetica Light"/>
                <a:cs typeface="Helvetica Light"/>
              </a:rPr>
              <a:t>Your company logo on the tasting glass distributed to all attendees</a:t>
            </a:r>
          </a:p>
          <a:p>
            <a:pPr marL="171450" indent="-171450">
              <a:buFont typeface="Arial" panose="020B0604020202020204" pitchFamily="34" charset="0"/>
              <a:buChar char="•"/>
            </a:pPr>
            <a:r>
              <a:rPr lang="en-US" sz="1200" dirty="0" smtClean="0">
                <a:latin typeface="Helvetica Light"/>
                <a:cs typeface="Helvetica Light"/>
              </a:rPr>
              <a:t>Your </a:t>
            </a:r>
            <a:r>
              <a:rPr lang="en-US" sz="1200" dirty="0">
                <a:latin typeface="Helvetica Light"/>
                <a:cs typeface="Helvetica Light"/>
              </a:rPr>
              <a:t>company logo printed </a:t>
            </a:r>
            <a:r>
              <a:rPr lang="en-US" sz="1200" dirty="0" smtClean="0">
                <a:latin typeface="Helvetica Light"/>
                <a:cs typeface="Helvetica Light"/>
              </a:rPr>
              <a:t>on table tents distributed in local restaurants</a:t>
            </a:r>
          </a:p>
          <a:p>
            <a:pPr marL="171450" indent="-171450">
              <a:buFont typeface="Arial" panose="020B0604020202020204" pitchFamily="34" charset="0"/>
              <a:buChar char="•"/>
            </a:pPr>
            <a:r>
              <a:rPr lang="en-US" sz="1200" dirty="0">
                <a:latin typeface="Helvetica Light"/>
                <a:cs typeface="Helvetica Light"/>
              </a:rPr>
              <a:t>Your company logo </a:t>
            </a:r>
            <a:r>
              <a:rPr lang="en-US" sz="1200" dirty="0" smtClean="0">
                <a:latin typeface="Helvetica Light"/>
                <a:cs typeface="Helvetica Light"/>
              </a:rPr>
              <a:t>prominently displayed on </a:t>
            </a:r>
            <a:r>
              <a:rPr lang="en-US" sz="1200" dirty="0">
                <a:latin typeface="Helvetica Light"/>
                <a:cs typeface="Helvetica Light"/>
              </a:rPr>
              <a:t>s</a:t>
            </a:r>
            <a:r>
              <a:rPr lang="en-US" sz="1200" dirty="0" smtClean="0">
                <a:latin typeface="Helvetica Light"/>
                <a:cs typeface="Helvetica Light"/>
              </a:rPr>
              <a:t>ignage throughout the event site   </a:t>
            </a:r>
          </a:p>
          <a:p>
            <a:pPr marL="171450" indent="-171450">
              <a:buFont typeface="Arial" panose="020B0604020202020204" pitchFamily="34" charset="0"/>
              <a:buChar char="•"/>
            </a:pPr>
            <a:r>
              <a:rPr lang="en-US" sz="1200" dirty="0">
                <a:latin typeface="Helvetica Light"/>
                <a:cs typeface="Helvetica Light"/>
              </a:rPr>
              <a:t>Your company logo will be displayed on </a:t>
            </a:r>
            <a:r>
              <a:rPr lang="en-US" sz="1200" dirty="0" smtClean="0">
                <a:latin typeface="Helvetica Light"/>
                <a:cs typeface="Helvetica Light"/>
              </a:rPr>
              <a:t>signage hanging </a:t>
            </a:r>
            <a:r>
              <a:rPr lang="en-US" sz="1200" dirty="0">
                <a:latin typeface="Helvetica Light"/>
                <a:cs typeface="Helvetica Light"/>
              </a:rPr>
              <a:t>across the top of </a:t>
            </a:r>
            <a:r>
              <a:rPr lang="en-US" sz="1200" dirty="0" smtClean="0">
                <a:latin typeface="Helvetica Light"/>
                <a:cs typeface="Helvetica Light"/>
              </a:rPr>
              <a:t>a beer </a:t>
            </a:r>
            <a:r>
              <a:rPr lang="en-US" sz="1200" dirty="0">
                <a:latin typeface="Helvetica Light"/>
                <a:cs typeface="Helvetica Light"/>
              </a:rPr>
              <a:t>tent!</a:t>
            </a:r>
          </a:p>
          <a:p>
            <a:r>
              <a:rPr lang="en-US" sz="1200" dirty="0" smtClean="0">
                <a:latin typeface="Helvetica Light"/>
                <a:cs typeface="Helvetica Light"/>
              </a:rPr>
              <a:t> </a:t>
            </a:r>
          </a:p>
          <a:p>
            <a:pPr marL="171450" indent="-171450">
              <a:buFont typeface="Arial" panose="020B0604020202020204" pitchFamily="34" charset="0"/>
              <a:buChar char="•"/>
            </a:pPr>
            <a:endParaRPr lang="en-US" sz="1200" dirty="0">
              <a:latin typeface="Helvetica Light"/>
              <a:cs typeface="Helvetica Light"/>
            </a:endParaRPr>
          </a:p>
          <a:p>
            <a:r>
              <a:rPr lang="en-US" sz="1600" dirty="0">
                <a:solidFill>
                  <a:schemeClr val="accent6">
                    <a:lumMod val="75000"/>
                  </a:schemeClr>
                </a:solidFill>
                <a:latin typeface="Helvetica Light"/>
                <a:cs typeface="Helvetica Light"/>
              </a:rPr>
              <a:t>Hospitality on Site:</a:t>
            </a:r>
          </a:p>
          <a:p>
            <a:pPr marL="171450" indent="-171450">
              <a:buFont typeface="Arial" panose="020B0604020202020204" pitchFamily="34" charset="0"/>
              <a:buChar char="•"/>
            </a:pPr>
            <a:r>
              <a:rPr lang="en-US" sz="1200" dirty="0" smtClean="0">
                <a:latin typeface="Helvetica Light"/>
                <a:cs typeface="Helvetica Light"/>
              </a:rPr>
              <a:t>Booth space for brand display/distribution at the festival </a:t>
            </a:r>
          </a:p>
          <a:p>
            <a:pPr marL="171450" indent="-171450">
              <a:buFont typeface="Arial" panose="020B0604020202020204" pitchFamily="34" charset="0"/>
              <a:buChar char="•"/>
            </a:pPr>
            <a:r>
              <a:rPr lang="en-US" sz="1200" dirty="0" smtClean="0">
                <a:latin typeface="Helvetica Light"/>
                <a:cs typeface="Helvetica Light"/>
              </a:rPr>
              <a:t>(16) Complimentary VIP tickets with access to exclusive VIP tasting area</a:t>
            </a:r>
          </a:p>
          <a:p>
            <a:pPr marL="171450" indent="-171450">
              <a:buFont typeface="Arial" panose="020B0604020202020204" pitchFamily="34" charset="0"/>
              <a:buChar char="•"/>
            </a:pPr>
            <a:r>
              <a:rPr lang="en-US" sz="1200" dirty="0" smtClean="0">
                <a:latin typeface="Helvetica Light"/>
                <a:cs typeface="Helvetica Light"/>
              </a:rPr>
              <a:t>(2) Private Tables in VIP area</a:t>
            </a:r>
          </a:p>
          <a:p>
            <a:pPr marL="171450" indent="-171450">
              <a:buFont typeface="Arial" panose="020B0604020202020204" pitchFamily="34" charset="0"/>
              <a:buChar char="•"/>
            </a:pPr>
            <a:r>
              <a:rPr lang="en-US" sz="1200" dirty="0" smtClean="0">
                <a:latin typeface="Helvetica Light"/>
                <a:cs typeface="Helvetica Light"/>
              </a:rPr>
              <a:t>Access to VIP restroom facilities </a:t>
            </a:r>
          </a:p>
          <a:p>
            <a:pPr marL="171450" indent="-171450">
              <a:buFont typeface="Arial" panose="020B0604020202020204" pitchFamily="34" charset="0"/>
              <a:buChar char="•"/>
            </a:pPr>
            <a:r>
              <a:rPr lang="en-US" sz="1200" dirty="0" smtClean="0">
                <a:latin typeface="Helvetica Light"/>
                <a:cs typeface="Helvetica Light"/>
              </a:rPr>
              <a:t>(32) Food tokens</a:t>
            </a:r>
          </a:p>
          <a:p>
            <a:endParaRPr lang="en-US" dirty="0">
              <a:latin typeface="Helvetica Light"/>
              <a:cs typeface="Helvetica Light"/>
            </a:endParaRPr>
          </a:p>
        </p:txBody>
      </p:sp>
      <p:pic>
        <p:nvPicPr>
          <p:cNvPr id="4100" name="Picture 4" descr="https://scontent-a.xx.fbcdn.net/hphotos-xpa1/v/t1.0-9/10675801_702574229824212_3740943688780855564_n.jpg?oh=74b1871c5401cfcd7634c15fb3904cb1&amp;oe=553A5AB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045" y="7241588"/>
            <a:ext cx="1447800" cy="9664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2" name="Picture 6" descr="https://scontent-b.xx.fbcdn.net/hphotos-xpf1/v/t1.0-9/10704043_702574196490882_7176828352609325582_n.jpg?oh=e62a68fc727f777be0bb4174679c82e7&amp;oe=55340E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8109" y="7237111"/>
            <a:ext cx="1448965" cy="1066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762000"/>
            <a:ext cx="6629400" cy="923330"/>
          </a:xfrm>
          <a:prstGeom prst="rect">
            <a:avLst/>
          </a:prstGeom>
          <a:noFill/>
        </p:spPr>
        <p:txBody>
          <a:bodyPr wrap="square" rtlCol="0">
            <a:spAutoFit/>
          </a:bodyPr>
          <a:lstStyle/>
          <a:p>
            <a:pPr algn="ctr"/>
            <a:r>
              <a:rPr lang="en-US" b="1" dirty="0" smtClean="0">
                <a:latin typeface="Helvetica Light"/>
                <a:cs typeface="Helvetica Light"/>
              </a:rPr>
              <a:t> </a:t>
            </a:r>
            <a:r>
              <a:rPr lang="en-US" b="1" dirty="0">
                <a:latin typeface="Helvetica Light"/>
                <a:cs typeface="Helvetica Light"/>
              </a:rPr>
              <a:t>‘</a:t>
            </a:r>
            <a:r>
              <a:rPr lang="en-US" b="1" dirty="0" smtClean="0">
                <a:latin typeface="Helvetica Light"/>
                <a:cs typeface="Helvetica Light"/>
              </a:rPr>
              <a:t>BREWMASTER</a:t>
            </a:r>
            <a:r>
              <a:rPr lang="en-US" b="1" dirty="0">
                <a:latin typeface="Helvetica Light"/>
                <a:cs typeface="Helvetica Light"/>
              </a:rPr>
              <a:t>’ SPONSOR -$</a:t>
            </a:r>
            <a:r>
              <a:rPr lang="en-US" b="1" dirty="0" smtClean="0">
                <a:latin typeface="Helvetica Light"/>
                <a:cs typeface="Helvetica Light"/>
              </a:rPr>
              <a:t>10,000</a:t>
            </a:r>
          </a:p>
          <a:p>
            <a:pPr algn="ctr"/>
            <a:r>
              <a:rPr lang="en-US" b="1" dirty="0" smtClean="0">
                <a:latin typeface="Helvetica Light"/>
                <a:cs typeface="Helvetica Light"/>
              </a:rPr>
              <a:t>(Exclusive)</a:t>
            </a:r>
            <a:endParaRPr lang="en-US" b="1" dirty="0">
              <a:latin typeface="Helvetica Light"/>
              <a:cs typeface="Helvetica Light"/>
            </a:endParaRPr>
          </a:p>
          <a:p>
            <a:endParaRPr lang="en-US" b="1" dirty="0"/>
          </a:p>
        </p:txBody>
      </p:sp>
      <p:pic>
        <p:nvPicPr>
          <p:cNvPr id="10" name="Picture 6" descr="https://photos-6.dropbox.com/t/2/AAAKOtVpiX9fBJJSbbZ_w4m8s69BuOS2MkGYBHv6tHgCdA/12/1245196/jpeg/32x32/1/1473289200/0/2/IMG_5773.jpg/EJnGiAEYy5-7wAIgAigC/uBnGQeyKoUpVD-Da6yBw7RGzNm4gI4FcrumwLhD2nKc?size_mode=3&amp;size=800x600"/>
          <p:cNvPicPr>
            <a:picLocks noChangeAspect="1" noChangeArrowheads="1"/>
          </p:cNvPicPr>
          <p:nvPr/>
        </p:nvPicPr>
        <p:blipFill rotWithShape="1">
          <a:blip r:embed="rId6">
            <a:extLst>
              <a:ext uri="{28A0092B-C50C-407E-A947-70E740481C1C}">
                <a14:useLocalDpi xmlns:a14="http://schemas.microsoft.com/office/drawing/2010/main" val="0"/>
              </a:ext>
            </a:extLst>
          </a:blip>
          <a:srcRect l="15958" t="19477" r="20042" b="13108"/>
          <a:stretch/>
        </p:blipFill>
        <p:spPr bwMode="auto">
          <a:xfrm>
            <a:off x="2438400" y="6802569"/>
            <a:ext cx="2256455" cy="158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116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737600"/>
            <a:ext cx="6849749" cy="406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6849749" cy="406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2017 Roswell Beer Festival </a:t>
            </a:r>
          </a:p>
        </p:txBody>
      </p:sp>
      <p:sp>
        <p:nvSpPr>
          <p:cNvPr id="2" name="TextBox 1"/>
          <p:cNvSpPr txBox="1"/>
          <p:nvPr/>
        </p:nvSpPr>
        <p:spPr>
          <a:xfrm>
            <a:off x="231820" y="961558"/>
            <a:ext cx="6617929" cy="6032421"/>
          </a:xfrm>
          <a:prstGeom prst="rect">
            <a:avLst/>
          </a:prstGeom>
          <a:noFill/>
        </p:spPr>
        <p:txBody>
          <a:bodyPr wrap="square" rtlCol="0">
            <a:spAutoFit/>
          </a:bodyPr>
          <a:lstStyle/>
          <a:p>
            <a:pPr algn="ctr"/>
            <a:endParaRPr lang="en-US" b="1" dirty="0" smtClean="0">
              <a:latin typeface="Helvetica Light"/>
              <a:cs typeface="Helvetica Light"/>
            </a:endParaRPr>
          </a:p>
          <a:p>
            <a:r>
              <a:rPr lang="en-US" sz="1400" dirty="0" smtClean="0">
                <a:solidFill>
                  <a:srgbClr val="E46C0A"/>
                </a:solidFill>
                <a:latin typeface="Helvetica Light"/>
                <a:cs typeface="Helvetica Light"/>
              </a:rPr>
              <a:t>Advertising/Public </a:t>
            </a:r>
            <a:r>
              <a:rPr lang="en-US" sz="1400" dirty="0">
                <a:solidFill>
                  <a:srgbClr val="E46C0A"/>
                </a:solidFill>
                <a:latin typeface="Helvetica Light"/>
                <a:cs typeface="Helvetica Light"/>
              </a:rPr>
              <a:t>Relations:</a:t>
            </a:r>
          </a:p>
          <a:p>
            <a:pPr marL="171450" indent="-171450">
              <a:buFont typeface="Arial" panose="020B0604020202020204" pitchFamily="34" charset="0"/>
              <a:buChar char="•"/>
            </a:pPr>
            <a:r>
              <a:rPr lang="en-US" sz="1400" dirty="0">
                <a:latin typeface="Helvetica Light"/>
                <a:cs typeface="Helvetica Light"/>
              </a:rPr>
              <a:t>Prominent placement of </a:t>
            </a:r>
            <a:r>
              <a:rPr lang="en-US" sz="1400" dirty="0" smtClean="0">
                <a:latin typeface="Helvetica Light"/>
                <a:cs typeface="Helvetica Light"/>
              </a:rPr>
              <a:t>your company logo </a:t>
            </a:r>
            <a:r>
              <a:rPr lang="en-US" sz="1400" dirty="0">
                <a:latin typeface="Helvetica Light"/>
                <a:cs typeface="Helvetica Light"/>
              </a:rPr>
              <a:t>on all web pages and placement on rotating click-thru banner on the official </a:t>
            </a:r>
            <a:r>
              <a:rPr lang="en-US" sz="1400" dirty="0" smtClean="0">
                <a:latin typeface="Helvetica Light"/>
                <a:cs typeface="Helvetica Light"/>
              </a:rPr>
              <a:t>event web </a:t>
            </a:r>
            <a:r>
              <a:rPr lang="en-US" sz="1400" dirty="0">
                <a:latin typeface="Helvetica Light"/>
                <a:cs typeface="Helvetica Light"/>
              </a:rPr>
              <a:t>site </a:t>
            </a:r>
            <a:r>
              <a:rPr lang="en-US" sz="1400" dirty="0">
                <a:latin typeface="Helvetica Light"/>
                <a:cs typeface="Helvetica Light"/>
                <a:hlinkClick r:id="rId3"/>
              </a:rPr>
              <a:t>www.roswellbeerfestival.com</a:t>
            </a:r>
            <a:endParaRPr lang="en-US" sz="1400" dirty="0">
              <a:latin typeface="Helvetica Light"/>
              <a:cs typeface="Helvetica Light"/>
            </a:endParaRPr>
          </a:p>
          <a:p>
            <a:pPr marL="171450" indent="-171450">
              <a:buFont typeface="Arial" panose="020B0604020202020204" pitchFamily="34" charset="0"/>
              <a:buChar char="•"/>
            </a:pPr>
            <a:r>
              <a:rPr lang="en-US" sz="1400" dirty="0">
                <a:latin typeface="Helvetica Light"/>
                <a:cs typeface="Helvetica Light"/>
              </a:rPr>
              <a:t>Your company logo acknowledgment on all print advertisement, full ad cycle</a:t>
            </a:r>
          </a:p>
          <a:p>
            <a:pPr marL="171450" indent="-171450">
              <a:buFont typeface="Arial" panose="020B0604020202020204" pitchFamily="34" charset="0"/>
              <a:buChar char="•"/>
            </a:pPr>
            <a:r>
              <a:rPr lang="en-US" sz="1400" dirty="0">
                <a:latin typeface="Helvetica Light"/>
                <a:cs typeface="Helvetica Light"/>
              </a:rPr>
              <a:t>Your company logo on all press materials, including releases, fact sheets and media alerts, distributed regionally and locally</a:t>
            </a:r>
          </a:p>
          <a:p>
            <a:pPr marL="171450" indent="-171450">
              <a:buFont typeface="Arial" panose="020B0604020202020204" pitchFamily="34" charset="0"/>
              <a:buChar char="•"/>
            </a:pPr>
            <a:endParaRPr lang="en-US" sz="1400" dirty="0">
              <a:solidFill>
                <a:srgbClr val="E46C0A"/>
              </a:solidFill>
              <a:latin typeface="Helvetica Light"/>
              <a:cs typeface="Helvetica Light"/>
            </a:endParaRPr>
          </a:p>
          <a:p>
            <a:r>
              <a:rPr lang="en-US" sz="1400" dirty="0">
                <a:solidFill>
                  <a:srgbClr val="E46C0A"/>
                </a:solidFill>
                <a:latin typeface="Helvetica Light"/>
                <a:cs typeface="Helvetica Light"/>
              </a:rPr>
              <a:t>Signage &amp; Collateral:</a:t>
            </a:r>
          </a:p>
          <a:p>
            <a:pPr marL="171450" indent="-171450">
              <a:buFont typeface="Arial" panose="020B0604020202020204" pitchFamily="34" charset="0"/>
              <a:buChar char="•"/>
            </a:pPr>
            <a:r>
              <a:rPr lang="en-US" sz="1400" dirty="0">
                <a:latin typeface="Helvetica Light"/>
                <a:cs typeface="Helvetica Light"/>
              </a:rPr>
              <a:t>Your company logo on Banners strategically placed around Roswell two weeks prior to event</a:t>
            </a:r>
          </a:p>
          <a:p>
            <a:pPr marL="171450" indent="-171450">
              <a:buFont typeface="Arial" panose="020B0604020202020204" pitchFamily="34" charset="0"/>
              <a:buChar char="•"/>
            </a:pPr>
            <a:r>
              <a:rPr lang="en-US" sz="1400" dirty="0" smtClean="0">
                <a:latin typeface="Helvetica Light"/>
                <a:cs typeface="Helvetica Light"/>
              </a:rPr>
              <a:t>Your company logo on T-shirts</a:t>
            </a:r>
          </a:p>
          <a:p>
            <a:pPr marL="171450" indent="-171450">
              <a:buFont typeface="Arial" panose="020B0604020202020204" pitchFamily="34" charset="0"/>
              <a:buChar char="•"/>
            </a:pPr>
            <a:r>
              <a:rPr lang="en-US" sz="1400" dirty="0" smtClean="0">
                <a:latin typeface="Helvetica Light"/>
                <a:cs typeface="Helvetica Light"/>
              </a:rPr>
              <a:t>Your </a:t>
            </a:r>
            <a:r>
              <a:rPr lang="en-US" sz="1400" dirty="0">
                <a:latin typeface="Helvetica Light"/>
                <a:cs typeface="Helvetica Light"/>
              </a:rPr>
              <a:t>company logo  prominently displayed  on signage throughout the event site    </a:t>
            </a:r>
            <a:endParaRPr lang="en-US" sz="1400" dirty="0" smtClean="0">
              <a:latin typeface="Helvetica Light"/>
              <a:cs typeface="Helvetica Light"/>
            </a:endParaRPr>
          </a:p>
          <a:p>
            <a:pPr marL="171450" indent="-171450">
              <a:buFont typeface="Arial" panose="020B0604020202020204" pitchFamily="34" charset="0"/>
              <a:buChar char="•"/>
            </a:pPr>
            <a:r>
              <a:rPr lang="en-US" sz="1400" dirty="0">
                <a:latin typeface="Helvetica Light"/>
                <a:cs typeface="Helvetica Light"/>
              </a:rPr>
              <a:t>Your company logo will be displayed on </a:t>
            </a:r>
            <a:r>
              <a:rPr lang="en-US" sz="1400" dirty="0" smtClean="0">
                <a:latin typeface="Helvetica Light"/>
                <a:cs typeface="Helvetica Light"/>
              </a:rPr>
              <a:t>(2) signs </a:t>
            </a:r>
            <a:r>
              <a:rPr lang="en-US" sz="1400" dirty="0">
                <a:latin typeface="Helvetica Light"/>
                <a:cs typeface="Helvetica Light"/>
              </a:rPr>
              <a:t>hanging across the top of </a:t>
            </a:r>
            <a:r>
              <a:rPr lang="en-US" sz="1400" dirty="0" smtClean="0">
                <a:latin typeface="Helvetica Light"/>
                <a:cs typeface="Helvetica Light"/>
              </a:rPr>
              <a:t>2 </a:t>
            </a:r>
            <a:r>
              <a:rPr lang="en-US" sz="1400" dirty="0">
                <a:latin typeface="Helvetica Light"/>
                <a:cs typeface="Helvetica Light"/>
              </a:rPr>
              <a:t>beer </a:t>
            </a:r>
            <a:r>
              <a:rPr lang="en-US" sz="1400" dirty="0" smtClean="0">
                <a:latin typeface="Helvetica Light"/>
                <a:cs typeface="Helvetica Light"/>
              </a:rPr>
              <a:t>tents!</a:t>
            </a:r>
            <a:endParaRPr lang="en-US" sz="1400" dirty="0">
              <a:latin typeface="Helvetica Light"/>
              <a:cs typeface="Helvetica Light"/>
            </a:endParaRPr>
          </a:p>
          <a:p>
            <a:endParaRPr lang="en-US" sz="1400" dirty="0" smtClean="0">
              <a:latin typeface="Helvetica Light"/>
              <a:cs typeface="Helvetica Light"/>
            </a:endParaRPr>
          </a:p>
          <a:p>
            <a:r>
              <a:rPr lang="en-US" sz="1400" dirty="0" smtClean="0">
                <a:solidFill>
                  <a:srgbClr val="E46C0A"/>
                </a:solidFill>
                <a:latin typeface="Helvetica Light"/>
                <a:cs typeface="Helvetica Light"/>
              </a:rPr>
              <a:t>Hospitality </a:t>
            </a:r>
            <a:r>
              <a:rPr lang="en-US" sz="1400" dirty="0">
                <a:solidFill>
                  <a:srgbClr val="E46C0A"/>
                </a:solidFill>
                <a:latin typeface="Helvetica Light"/>
                <a:cs typeface="Helvetica Light"/>
              </a:rPr>
              <a:t>&amp; on-site:</a:t>
            </a:r>
          </a:p>
          <a:p>
            <a:pPr marL="171450" indent="-171450">
              <a:buFont typeface="Arial" panose="020B0604020202020204" pitchFamily="34" charset="0"/>
              <a:buChar char="•"/>
            </a:pPr>
            <a:endParaRPr lang="en-US" sz="1400" dirty="0" smtClean="0">
              <a:latin typeface="Helvetica Light"/>
              <a:cs typeface="Helvetica Light"/>
            </a:endParaRPr>
          </a:p>
          <a:p>
            <a:pPr marL="171450" indent="-171450">
              <a:buFont typeface="Arial" panose="020B0604020202020204" pitchFamily="34" charset="0"/>
              <a:buChar char="•"/>
            </a:pPr>
            <a:r>
              <a:rPr lang="en-US" sz="1400" dirty="0" smtClean="0">
                <a:latin typeface="Helvetica Light"/>
                <a:cs typeface="Helvetica Light"/>
              </a:rPr>
              <a:t>(8) </a:t>
            </a:r>
            <a:r>
              <a:rPr lang="en-US" sz="1400" dirty="0">
                <a:latin typeface="Helvetica Light"/>
                <a:cs typeface="Helvetica Light"/>
              </a:rPr>
              <a:t>Complimentary VIP tickets with access to exclusive VIP tasting area</a:t>
            </a:r>
          </a:p>
          <a:p>
            <a:pPr marL="171450" indent="-171450">
              <a:buFont typeface="Arial" panose="020B0604020202020204" pitchFamily="34" charset="0"/>
              <a:buChar char="•"/>
            </a:pPr>
            <a:r>
              <a:rPr lang="en-US" sz="1400" dirty="0" smtClean="0">
                <a:latin typeface="Helvetica Light"/>
                <a:cs typeface="Helvetica Light"/>
              </a:rPr>
              <a:t>(1) </a:t>
            </a:r>
            <a:r>
              <a:rPr lang="en-US" sz="1400" dirty="0">
                <a:latin typeface="Helvetica Light"/>
                <a:cs typeface="Helvetica Light"/>
              </a:rPr>
              <a:t>Private </a:t>
            </a:r>
            <a:r>
              <a:rPr lang="en-US" sz="1400" dirty="0" smtClean="0">
                <a:latin typeface="Helvetica Light"/>
                <a:cs typeface="Helvetica Light"/>
              </a:rPr>
              <a:t>Table </a:t>
            </a:r>
            <a:r>
              <a:rPr lang="en-US" sz="1400" dirty="0">
                <a:latin typeface="Helvetica Light"/>
                <a:cs typeface="Helvetica Light"/>
              </a:rPr>
              <a:t>in VIP area</a:t>
            </a:r>
          </a:p>
          <a:p>
            <a:pPr marL="171450" indent="-171450">
              <a:buFont typeface="Arial" panose="020B0604020202020204" pitchFamily="34" charset="0"/>
              <a:buChar char="•"/>
            </a:pPr>
            <a:r>
              <a:rPr lang="en-US" sz="1400" dirty="0">
                <a:latin typeface="Helvetica Light"/>
                <a:cs typeface="Helvetica Light"/>
              </a:rPr>
              <a:t>Access to VIP restroom facilities </a:t>
            </a:r>
          </a:p>
          <a:p>
            <a:pPr marL="171450" indent="-171450">
              <a:buFont typeface="Arial" panose="020B0604020202020204" pitchFamily="34" charset="0"/>
              <a:buChar char="•"/>
            </a:pPr>
            <a:r>
              <a:rPr lang="en-US" sz="1400" dirty="0" smtClean="0">
                <a:latin typeface="Helvetica Light"/>
                <a:cs typeface="Helvetica Light"/>
              </a:rPr>
              <a:t>(16) </a:t>
            </a:r>
            <a:r>
              <a:rPr lang="en-US" sz="1400" dirty="0">
                <a:latin typeface="Helvetica Light"/>
                <a:cs typeface="Helvetica Light"/>
              </a:rPr>
              <a:t>Food tokens</a:t>
            </a:r>
          </a:p>
          <a:p>
            <a:pPr marL="171450" indent="-171450">
              <a:buFont typeface="Arial" panose="020B0604020202020204" pitchFamily="34" charset="0"/>
              <a:buChar char="•"/>
            </a:pPr>
            <a:endParaRPr lang="en-US" sz="1400" dirty="0">
              <a:latin typeface="Helvetica Light"/>
              <a:cs typeface="Helvetica Light"/>
            </a:endParaRPr>
          </a:p>
          <a:p>
            <a:endParaRPr lang="en-US" dirty="0">
              <a:latin typeface="Helvetica Light"/>
              <a:cs typeface="Helvetica Light"/>
            </a:endParaRPr>
          </a:p>
        </p:txBody>
      </p:sp>
      <p:pic>
        <p:nvPicPr>
          <p:cNvPr id="2052" name="Picture 4" descr="https://scontent-a.xx.fbcdn.net/hphotos-xfa1/t31.0-8/1891571_755740317840936_872317049836334045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4784" y="6738053"/>
            <a:ext cx="2032000" cy="1524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https://scontent-b.xx.fbcdn.net/hphotos-xpa1/v/t1.0-9/10660195_702573156490986_8449511741922314887_n.jpg?oh=55f1b1777c001474226180db12623d21&amp;oe=556988B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337" y="6397925"/>
            <a:ext cx="1891710" cy="21019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1820" y="838200"/>
            <a:ext cx="6617930" cy="369332"/>
          </a:xfrm>
          <a:prstGeom prst="rect">
            <a:avLst/>
          </a:prstGeom>
          <a:noFill/>
        </p:spPr>
        <p:txBody>
          <a:bodyPr wrap="square" rtlCol="0">
            <a:spAutoFit/>
          </a:bodyPr>
          <a:lstStyle/>
          <a:p>
            <a:pPr algn="ctr"/>
            <a:r>
              <a:rPr lang="en-US" b="1">
                <a:latin typeface="Helvetica Light"/>
                <a:cs typeface="Helvetica Light"/>
              </a:rPr>
              <a:t>KEG SPONSOR -$5,000</a:t>
            </a:r>
            <a:endParaRPr lang="en-US" b="1" dirty="0">
              <a:latin typeface="Helvetica Light"/>
              <a:cs typeface="Helvetica Light"/>
            </a:endParaRPr>
          </a:p>
        </p:txBody>
      </p:sp>
      <p:pic>
        <p:nvPicPr>
          <p:cNvPr id="8194" name="Picture 2" descr="https://photos-5.dropbox.com/t/2/AADVxmvzp5xsqiFHiZQoHqRTdy2HzqBqMJF_sfQld7hEjg/12/1245196/jpeg/32x32/1/1473289200/0/2/IMG_5594.jpg/EJnGiAEYy5-7wAIgAigC/DyR4BIwZ3r-1I_SyUw0JKYEEyXiUXwKd_3A1bjQqdcw?size_mode=3&amp;size=800x6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88521" y="6397925"/>
            <a:ext cx="1359879" cy="21488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902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737600"/>
            <a:ext cx="6849749" cy="406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6849749" cy="406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2017 Roswell Beer Festival </a:t>
            </a:r>
          </a:p>
        </p:txBody>
      </p:sp>
      <p:sp>
        <p:nvSpPr>
          <p:cNvPr id="2" name="TextBox 1"/>
          <p:cNvSpPr txBox="1"/>
          <p:nvPr/>
        </p:nvSpPr>
        <p:spPr>
          <a:xfrm>
            <a:off x="307975" y="1482432"/>
            <a:ext cx="6448860" cy="5047536"/>
          </a:xfrm>
          <a:prstGeom prst="rect">
            <a:avLst/>
          </a:prstGeom>
          <a:noFill/>
        </p:spPr>
        <p:txBody>
          <a:bodyPr wrap="square" rtlCol="0">
            <a:spAutoFit/>
          </a:bodyPr>
          <a:lstStyle/>
          <a:p>
            <a:endParaRPr lang="en-US" sz="1400" dirty="0">
              <a:latin typeface="Helvetica Light"/>
              <a:cs typeface="Helvetica Light"/>
            </a:endParaRPr>
          </a:p>
          <a:p>
            <a:r>
              <a:rPr lang="en-US" sz="1400" dirty="0">
                <a:latin typeface="Helvetica Light"/>
                <a:cs typeface="Helvetica Light"/>
              </a:rPr>
              <a:t>The </a:t>
            </a:r>
            <a:r>
              <a:rPr lang="en-US" sz="1400" dirty="0" smtClean="0">
                <a:latin typeface="Helvetica Light"/>
                <a:cs typeface="Helvetica Light"/>
              </a:rPr>
              <a:t>Food Token Sponsorship </a:t>
            </a:r>
            <a:r>
              <a:rPr lang="en-US" sz="1400" dirty="0">
                <a:latin typeface="Helvetica Light"/>
                <a:cs typeface="Helvetica Light"/>
              </a:rPr>
              <a:t>is both exclusive and unique.  </a:t>
            </a:r>
            <a:r>
              <a:rPr lang="en-US" sz="1400" dirty="0" smtClean="0">
                <a:latin typeface="Helvetica Light"/>
                <a:cs typeface="Helvetica Light"/>
              </a:rPr>
              <a:t>Festival attendees will be able to purchase food </a:t>
            </a:r>
            <a:r>
              <a:rPr lang="en-US" sz="1400" dirty="0">
                <a:latin typeface="Helvetica Light"/>
                <a:cs typeface="Helvetica Light"/>
              </a:rPr>
              <a:t>from Roswell’s finest restaurants </a:t>
            </a:r>
            <a:r>
              <a:rPr lang="en-US" sz="1400" dirty="0" smtClean="0">
                <a:latin typeface="Helvetica Light"/>
                <a:cs typeface="Helvetica Light"/>
              </a:rPr>
              <a:t>by using these 1.25” tokens. What better way to promote your brand that having your logo on the front of the coin?</a:t>
            </a:r>
          </a:p>
          <a:p>
            <a:endParaRPr lang="en-US" sz="1400" dirty="0">
              <a:latin typeface="Helvetica Light"/>
              <a:cs typeface="Helvetica Light"/>
            </a:endParaRPr>
          </a:p>
          <a:p>
            <a:r>
              <a:rPr lang="en-US" sz="1400" dirty="0">
                <a:solidFill>
                  <a:srgbClr val="E46C0A"/>
                </a:solidFill>
                <a:latin typeface="Helvetica Light"/>
                <a:cs typeface="Helvetica Light"/>
              </a:rPr>
              <a:t>Advertising/Public Relations:</a:t>
            </a:r>
          </a:p>
          <a:p>
            <a:pPr marL="171450" indent="-171450">
              <a:buFont typeface="Arial" panose="020B0604020202020204" pitchFamily="34" charset="0"/>
              <a:buChar char="•"/>
            </a:pPr>
            <a:r>
              <a:rPr lang="en-US" sz="1400" dirty="0" smtClean="0">
                <a:latin typeface="Helvetica Light"/>
                <a:cs typeface="Helvetica Light"/>
              </a:rPr>
              <a:t>Your company </a:t>
            </a:r>
            <a:r>
              <a:rPr lang="en-US" sz="1400" dirty="0">
                <a:latin typeface="Helvetica Light"/>
                <a:cs typeface="Helvetica Light"/>
              </a:rPr>
              <a:t>logo on </a:t>
            </a:r>
            <a:r>
              <a:rPr lang="en-US" sz="1400" dirty="0" smtClean="0">
                <a:latin typeface="Helvetica Light"/>
                <a:cs typeface="Helvetica Light"/>
              </a:rPr>
              <a:t>front side of </a:t>
            </a:r>
            <a:r>
              <a:rPr lang="en-US" sz="1400" dirty="0">
                <a:latin typeface="Helvetica Light"/>
                <a:cs typeface="Helvetica Light"/>
              </a:rPr>
              <a:t>f</a:t>
            </a:r>
            <a:r>
              <a:rPr lang="en-US" sz="1400" dirty="0" smtClean="0">
                <a:latin typeface="Helvetica Light"/>
                <a:cs typeface="Helvetica Light"/>
              </a:rPr>
              <a:t>ood tokens</a:t>
            </a:r>
            <a:endParaRPr lang="en-US" sz="1400" dirty="0">
              <a:latin typeface="Helvetica Light"/>
              <a:cs typeface="Helvetica Light"/>
            </a:endParaRPr>
          </a:p>
          <a:p>
            <a:pPr marL="171450" indent="-171450">
              <a:buFont typeface="Arial" panose="020B0604020202020204" pitchFamily="34" charset="0"/>
              <a:buChar char="•"/>
            </a:pPr>
            <a:r>
              <a:rPr lang="en-US" sz="1400" dirty="0">
                <a:latin typeface="Helvetica Light"/>
                <a:cs typeface="Helvetica Light"/>
              </a:rPr>
              <a:t>Your company logo on all web pages on the official event web site </a:t>
            </a:r>
            <a:r>
              <a:rPr lang="en-US" sz="1400" dirty="0">
                <a:latin typeface="Helvetica Light"/>
                <a:cs typeface="Helvetica Light"/>
                <a:hlinkClick r:id="rId3"/>
              </a:rPr>
              <a:t>www.roswellbeerfestival.com</a:t>
            </a:r>
            <a:endParaRPr lang="en-US" sz="1400" dirty="0">
              <a:latin typeface="Helvetica Light"/>
              <a:cs typeface="Helvetica Light"/>
            </a:endParaRPr>
          </a:p>
          <a:p>
            <a:pPr marL="171450" indent="-171450">
              <a:buFont typeface="Arial" panose="020B0604020202020204" pitchFamily="34" charset="0"/>
              <a:buChar char="•"/>
            </a:pPr>
            <a:r>
              <a:rPr lang="en-US" sz="1400" dirty="0">
                <a:latin typeface="Helvetica Light"/>
                <a:cs typeface="Helvetica Light"/>
              </a:rPr>
              <a:t>Your company logo </a:t>
            </a:r>
            <a:r>
              <a:rPr lang="en-US" sz="1400" dirty="0" smtClean="0">
                <a:latin typeface="Helvetica Light"/>
                <a:cs typeface="Helvetica Light"/>
              </a:rPr>
              <a:t>on </a:t>
            </a:r>
            <a:r>
              <a:rPr lang="en-US" sz="1400" dirty="0">
                <a:latin typeface="Helvetica Light"/>
                <a:cs typeface="Helvetica Light"/>
              </a:rPr>
              <a:t>all press materials including releases, fact sheets, and media alerts, distributed to regional and local media</a:t>
            </a:r>
          </a:p>
          <a:p>
            <a:pPr marL="171450" indent="-171450">
              <a:buFont typeface="Arial" panose="020B0604020202020204" pitchFamily="34" charset="0"/>
              <a:buChar char="•"/>
            </a:pPr>
            <a:endParaRPr lang="en-US" sz="1400" dirty="0">
              <a:latin typeface="Helvetica Light"/>
              <a:cs typeface="Helvetica Light"/>
            </a:endParaRPr>
          </a:p>
          <a:p>
            <a:r>
              <a:rPr lang="en-US" sz="1400" dirty="0">
                <a:solidFill>
                  <a:srgbClr val="E46C0A"/>
                </a:solidFill>
                <a:latin typeface="Helvetica Light"/>
                <a:cs typeface="Helvetica Light"/>
              </a:rPr>
              <a:t>Signage &amp; Collateral</a:t>
            </a:r>
            <a:r>
              <a:rPr lang="en-US" sz="1400" dirty="0" smtClean="0">
                <a:solidFill>
                  <a:srgbClr val="E46C0A"/>
                </a:solidFill>
                <a:latin typeface="Helvetica Light"/>
                <a:cs typeface="Helvetica Light"/>
              </a:rPr>
              <a:t>:.</a:t>
            </a:r>
            <a:endParaRPr lang="en-US" sz="1400" dirty="0">
              <a:solidFill>
                <a:srgbClr val="E46C0A"/>
              </a:solidFill>
              <a:latin typeface="Helvetica Light"/>
              <a:cs typeface="Helvetica Light"/>
            </a:endParaRPr>
          </a:p>
          <a:p>
            <a:pPr marL="171450" indent="-171450">
              <a:buFont typeface="Arial" panose="020B0604020202020204" pitchFamily="34" charset="0"/>
              <a:buChar char="•"/>
            </a:pPr>
            <a:r>
              <a:rPr lang="en-US" sz="1400" dirty="0">
                <a:latin typeface="Helvetica Light"/>
                <a:cs typeface="Helvetica Light"/>
              </a:rPr>
              <a:t>Your company logo </a:t>
            </a:r>
            <a:r>
              <a:rPr lang="en-US" sz="1400" dirty="0" smtClean="0">
                <a:latin typeface="Helvetica Light"/>
                <a:cs typeface="Helvetica Light"/>
              </a:rPr>
              <a:t>on </a:t>
            </a:r>
            <a:r>
              <a:rPr lang="en-US" sz="1400" dirty="0">
                <a:latin typeface="Helvetica Light"/>
                <a:cs typeface="Helvetica Light"/>
              </a:rPr>
              <a:t>event banners strategically </a:t>
            </a:r>
            <a:r>
              <a:rPr lang="en-US" sz="1400" dirty="0" smtClean="0">
                <a:latin typeface="Helvetica Light"/>
                <a:cs typeface="Helvetica Light"/>
              </a:rPr>
              <a:t>placed around Roswell 30 days prior </a:t>
            </a:r>
            <a:r>
              <a:rPr lang="en-US" sz="1400" dirty="0">
                <a:latin typeface="Helvetica Light"/>
                <a:cs typeface="Helvetica Light"/>
              </a:rPr>
              <a:t>to </a:t>
            </a:r>
            <a:r>
              <a:rPr lang="en-US" sz="1400" dirty="0" smtClean="0">
                <a:latin typeface="Helvetica Light"/>
                <a:cs typeface="Helvetica Light"/>
              </a:rPr>
              <a:t>event</a:t>
            </a:r>
          </a:p>
          <a:p>
            <a:pPr marL="171450" indent="-171450">
              <a:buFont typeface="Arial" panose="020B0604020202020204" pitchFamily="34" charset="0"/>
              <a:buChar char="•"/>
            </a:pPr>
            <a:r>
              <a:rPr lang="en-US" sz="1400" dirty="0">
                <a:latin typeface="Helvetica Light"/>
                <a:cs typeface="Helvetica Light"/>
              </a:rPr>
              <a:t>Your company logo will be displayed on a </a:t>
            </a:r>
            <a:r>
              <a:rPr lang="en-US" sz="1400" dirty="0" smtClean="0">
                <a:latin typeface="Helvetica Light"/>
                <a:cs typeface="Helvetica Light"/>
              </a:rPr>
              <a:t>sign hanging </a:t>
            </a:r>
            <a:r>
              <a:rPr lang="en-US" sz="1400" dirty="0">
                <a:latin typeface="Helvetica Light"/>
                <a:cs typeface="Helvetica Light"/>
              </a:rPr>
              <a:t>across the top of a beer tent!</a:t>
            </a:r>
          </a:p>
          <a:p>
            <a:endParaRPr lang="en-US" sz="1400" dirty="0">
              <a:latin typeface="Helvetica Light"/>
              <a:cs typeface="Helvetica Light"/>
            </a:endParaRPr>
          </a:p>
          <a:p>
            <a:r>
              <a:rPr lang="en-US" sz="1400" dirty="0">
                <a:solidFill>
                  <a:srgbClr val="E46C0A"/>
                </a:solidFill>
                <a:latin typeface="Helvetica Light"/>
                <a:cs typeface="Helvetica Light"/>
              </a:rPr>
              <a:t>Hospitality on site:</a:t>
            </a:r>
          </a:p>
          <a:p>
            <a:pPr marL="171450" indent="-171450">
              <a:buFont typeface="Arial" panose="020B0604020202020204" pitchFamily="34" charset="0"/>
              <a:buChar char="•"/>
            </a:pPr>
            <a:r>
              <a:rPr lang="en-US" sz="1400" dirty="0" smtClean="0">
                <a:latin typeface="Helvetica Light"/>
                <a:cs typeface="Helvetica Light"/>
              </a:rPr>
              <a:t>(8) </a:t>
            </a:r>
            <a:r>
              <a:rPr lang="en-US" sz="1400" dirty="0">
                <a:latin typeface="Helvetica Light"/>
                <a:cs typeface="Helvetica Light"/>
              </a:rPr>
              <a:t>Complimentary VIP tickets with access to exclusive VIP tasting area</a:t>
            </a:r>
          </a:p>
          <a:p>
            <a:pPr marL="171450" indent="-171450">
              <a:buFont typeface="Arial" panose="020B0604020202020204" pitchFamily="34" charset="0"/>
              <a:buChar char="•"/>
            </a:pPr>
            <a:r>
              <a:rPr lang="en-US" sz="1400" dirty="0">
                <a:latin typeface="Helvetica Light"/>
                <a:cs typeface="Helvetica Light"/>
              </a:rPr>
              <a:t>Access to VIP restroom facilities </a:t>
            </a:r>
          </a:p>
          <a:p>
            <a:pPr marL="171450" indent="-171450">
              <a:buFont typeface="Arial" panose="020B0604020202020204" pitchFamily="34" charset="0"/>
              <a:buChar char="•"/>
            </a:pPr>
            <a:r>
              <a:rPr lang="en-US" sz="1400" dirty="0" smtClean="0">
                <a:latin typeface="Helvetica Light"/>
                <a:cs typeface="Helvetica Light"/>
              </a:rPr>
              <a:t>(50) </a:t>
            </a:r>
            <a:r>
              <a:rPr lang="en-US" sz="1400" dirty="0">
                <a:latin typeface="Helvetica Light"/>
                <a:cs typeface="Helvetica Light"/>
              </a:rPr>
              <a:t>Food tokens</a:t>
            </a:r>
          </a:p>
        </p:txBody>
      </p:sp>
      <p:sp>
        <p:nvSpPr>
          <p:cNvPr id="3" name="AutoShape 2" descr="data:image/jpeg;base64,/9j/4AAQSkZJRgABAQAAAQABAAD/2wCEAAkGBxQSEhUSExQVFhUXGRwYGRgXGR0gIBwaGh0cHB0bHxwcHSgiGiAoHxwYITEiJSkrLi46Gh8zODUsNygvLi0BCgoKDg0OGhAQGiwkHyQsNCwsLCwsNDQsLCwsLCwsLCwsLCwsLCwsLCwsLCwsLDQsLCwsLCwsLDQsLCwsLCwsLP/AABEIAHgAeAMBIgACEQEDEQH/xAAbAAACAwEBAQAAAAAAAAAAAAAABAEDBQIGB//EAEAQAAIBAgQCBgYFDAIDAAAAAAECEQADBBIhMUFRBRMiYXGBIzJCUpGhM3KCorEUFWJzkpOywcLR0vAGQ1PD4f/EABcBAQEBAQAAAAAAAAAAAAAAAAABAgP/xAAdEQEBAQACAgMAAAAAAAAAAAAAAREhMQJBElFh/9oADAMBAAIRAxEAPwD7jRRRQFFK9I9IJYTPcMCYAAksx2VQNWJ5CsHFNevgtdz27fCxaPbb9Y4P3UMDixoNTF9P2UY21JuXBvbtDMRO2aNE+0RSb9IYt/Vt2bI4G6xdv2LcAft0rhQwULhxZRAodEC6NM+0IymYBOU7iaaw+MDldIDKWE6GQQGVhwIJHz5VZPtC99b+nWYu5qQPRWUUCeebPA76oMgkHFYzSRJW3Ejhm6rLPdNaPSCEppr2kOn11rNXDO9zK6eiLXQSJEcIOstmJDAiIg9xq2Bs28SozJi9N/S2Vb5oUNGH6ZxQGY2rOIT37FyD+7uCPv1wLmZ1Q8LjgjhCAFV85RvKpuki5I0m4oHeMna/v9mnxGngOnrN1urkpc36u4CrRzAbcd4kVqV5vpS2rgK6rdBIy2yBoRqSreyY1nh51XhMVcs/Rl71sb23+lQSRIP/AGDQiDrodW2qWYr1FFL4HGpeQXLbBlPEfgeR7qYqAooooClOk8ethM7SdQqqu7MdlUcSabrzNm519w4lvUAIsg7BDvc8X+Sge8asmilUfP1t3K2JYdkSclpSYKqeWwLRLRyAAYt4xh2bigPqRlMho1OUwNY9kieU71GMttnV0GaBlZNiROZWExJUzpxzHlVOIvdauREuhpBDMhUIQZzSwGb6qzO2gM1pFf5Wq3coOaYuoqjM2V/XGUagbMCYHa30pvBYdgxuMMvrZUkEjOQWLEaFjA0G0bmaZsrChFnKoAA7gIE0rc6WsKYN+1PIOCZ8ASadd0MYnDJcEOoaDImd/I1GHwiJORQJid+G2p8TVP5ytkSCzfVt3D+CVA6RX3b37i5/jV2C6/gwxzAsj7ZkIBjgCCCDudxpJqt7DJ21HW3NpuNByncKQMqnQHYAxBPGo/OC+5f/AHNz/GpPSdsbm4PrWrg/oqcBP8oli+d7bKHhWEdhVliQRDGSpJEjRdd6cwNogZ7rZnKiSQFyzrljhqdZ12rlb+HxEILlq4QZAW4AwO0iCGB1I051OWfR2xlQEh25mdVSdzM5nO3CSZE9guqUdr1jtODFxBoLkAc/VuAEQeOgPAjcwOMW6gdDofIgjQgg6ggyCDtWZh7CoMqjSZ1JJJ5kkkk7b1SLnUXetH0bkLcHAHZbg5e632TwMr4j0NFFFZVj/wDJLsqtgb3iQ2sRbAlz8CF+2Ky8TZS5e6u6oKBVZUYSpnMCY/RIUbQJXuq7HYkddfu6HqlFsAmP021OgmUH2KVxWKS4FPV3AMwCM/oz2gZZd2iBqCBOlbnSDpPCdTbLWgQugyDUSTClPdOaNBodonWtUj/RWdhcNbLk9a11rZg5iOwxGxCqozRzkieE0/WpBl9MLBDOnXWzAFtmgK5IEkQQwPDMNDp7WjVrHFRlFi8g/QVCPLI+o8qvdQwKsAVIgg8QdIrK617RFkvA3DlQzZdPeOUkEwTwlTENpmzA7+dEO/Wg/pWbv+NSOkrXvn93c/xrlcPprfv/ABy+UIorr8kH/nvfvnpvkOvzjb4Fz4Wrh/oqV6RHspfPKLTj5tAqt7SqCfyi8I39KzR3QQdTwG5pS/bZkcG+er00uoHLfosq5CFmBkmTx5GbRZ0hiutUMLbPbAzl2KLI7nZiyrvJAM8DTfR1oqCe0qsewhJORRMDtEkEzJHDQcKrtXGumWACqdQNczg/wp8z3Lq6DV8Z7Hdc3EDAqwBUggg8QRBB8qKAK0GOgb5NsoxlrZyEndgNVY95UgnvmopLBvkxS8ryFT9a32k+KtcH2RyornYrKeblu4QC03XaB7ShztG+g0HGKvxF3D3lFy4UZUJYliCqmNSZMeTDhXHQilbKg6kSD45jPzmmb2CtO4uPats67OyAsPMia3iK+iLeW2YnKzMyA8EPqgDgIEgd9XYy+6CUVW3ks+ULyY6Hs7zGug010ubmT5/jrWcj9c2v0akGD7TaFQR3CGI71HA1fWATE35FwuOrJVcnVwTmIGeS3Z1MhCDpxkwLGt9dZUmATqDuAwlZjiDqCORio6TuGAF9aZE+97M+fa8ENW2iiIoDdlYQbydgPOY8zU4CmAxJ+jcQwkQddokTxIka8QVbiY5t2UzQqFM75XIBBeM5BnjJlc28aV30vZAIcMFuCOzuzAGAQNyQWMc8zL7WkYG6LnpAddIg6LInsnkRBncgjaIp+C1+i7ahXtWbaMrKAyoqkKT2hIHETVQXrHypAHrMy6aHTNI9ptQp3ADN7tdY3EljlHbO0E7mJyzwEaseAHEmmsLaCLlmTMs0RmY7mOEwIHAADhTNDFpQAFAgAQANgBsBXS1wproN860Owama5DcKgmgqxJhrTcrqfelP6qK5xTaL+stx+2tFY8uwvh1ytdXldf7xzfgwpmaOkreTEsOF1A4+snZcfA2z5Gl8TeyKXiYjjG5A3861LwDpBuxl94hT4e18pHnUYJgLKuxAGXOx4Av228tT8KV6Q6RsfRvcW2+hE3FBBB0MECdRtx1ot4ZnIN28LgWCqBMi8IYyzdZsCIIHcdIm88GOLt0khyplhKrscpKgEzsXOVddgDzNVYZ2EMe0QxCwPaIZjAOphQAJOvWMd6ev4q2CXuKPREw7EDLKgkgkGJmD4UthL2Gui4FcXFYgkB1cKZJA7IBWTJB4cNqgLdnIytdVRcOq21YNcuEe27bBRpAHZTmTFRfssjymUZlYkcAQRmHeCXzDaDm4NpfYS1ZKi2gi7JLKdTlyxLNJb1tJNctfz9U0RmR2g8NbfH+dMFvR1r2zqTIE8Fn8SRmJ46D2RToNZ2GxGVbalScwc6GIhxpqD73ypuxfDZtCIOoO8awfDf4HlWoL1NdE0iMcMwXKdWKzmHCdYjuqLXSAZgmQiWZJzD2c3COOWd+NND4qaWxGMW2YhmY6QpE5jsuu538I7jVwPPflM/P+fGmjm5q9pfeur90Fz/DRTHR1rPfDcLak+LPoPgqn9uisXtTP/IMMWQOol7ZzgDdhBDKO8qSB3xWFjnXqiwOZSFII4glYPnXsTXlem8IbauFHZbtL3GQSO+dSI7xxFJQrhFBNyQDJEyAfZHP8KXxVtUZwoCrk6zTQK4LajlMTp7pPE1Tg+k7aAwGJMH1Lh4AAdla79JiGgoyW57RuLlLAewqHUA8S3DaZ0uyi7MCSx7PaRjMcrZj+VR0njUzp6xuwwVQO00xIAEmJAkkwNztVGOZTcNplLZ3QkZGIKnIDJC5Y7LTJrt75sMFOcrHZIVnkadlsoJzDTffQzM01F7WspsKTJAuSeBJyT5TNVYcQuH/Vt/66OlcSqmzdOYL2/ZYkZghGYAEr6p3GkVWghcOCP+p5GxEm1Eg7eH4VdVZb/wCn6t3+O3VGAZrYt5iWYoGBJ1ZTGYd5Ukfd5moxN8J1BJ0i4shWOuZD7IPI/CmhhmaxbUQLiqpXN7wWIPIHVT4moiLLRcHGbpgjvzEVXavhWBnK3WOF8Zfbyk1RgcWHuIoVlIJLKVYFdDIYkRPnrwqEspec2mVzD3Ceyyxq8MGIiZKkEGpqtPoy2ILnV9R9WeHidCTx04CtACvP2cQ1p8tyS4EZgrRdXgRlBCneQdiTwNerweGkjv1PhVlDvRljKkndjJ/t5CB5UU5RWAVViLAcQatooMK9abXUyNxPzpLwr0mJw4cciNjy/uO6sbF2sv0nYPBx6rePunx+ddJ5IULH/edU3cYqgxqRodYA8T/IVbiLDJvPjWNj7L5s2TOh1lfWRhGwPrA76bRxpap5OkW3DJ9kD8SSaXuMzXBcdgQAyqviQSTpxgaVknFJOtyDycsp++BVqXDwafAj46GsfJcaGExT2lIFzMvDukngR/8AD3VYOk4PaAPll+Y0nuIrJvYgAa3VA5lh+Obfy4bVVh8QrtFvPdYeygkeBfZR8ZqaPT2MSHEgmAYg8Px/01eT36Un0PgrmU5gASZaCYXQACTyArVwSZj6Pt83jsDnHvHw+Vb37ROHsEEbydl/me6tmxZCiB5nnUYbDhBzJ3J3P+8qurNoKKKKgKKKKAqCJ0NFFBm3+iiNbNw2z7sZkP2Tt5EVmXsPfU+kw6XB71l8p/YbQ/Gpoq6F715NnTEKOT2cw08JFIN+QnUqp46Ycz8looqzaGbVjDkzbw7voPVw6rodjLxpWjhrN9oC4dUHO7ckjwVVj50UVnaHbXQoOt5zeI2B0UeCDQ+c1qARoKKKCaKKKAoooo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hUSExQVFhUXGRwYGRgXGR0gIBwaGh0cHB0bHxwcHSgiGiAoHxwYITEiJSkrLi46Gh8zODUsNygvLi0BCgoKDg0OGhAQGiwkHyQsNCwsLCwsNDQsLCwsLCwsLCwsLCwsLCwsLCwsLCwsLDQsLCwsLCwsLDQsLCwsLCwsLP/AABEIAHgAeAMBIgACEQEDEQH/xAAbAAACAwEBAQAAAAAAAAAAAAAABAEDBQIGB//EAEAQAAIBAgQCBgYFDAIDAAAAAAECEQADBBIhMUFRBRMiYXGBIzJCUpGhM3KCorEUFWJzkpOywcLR0vAGQ1PD4f/EABcBAQEBAQAAAAAAAAAAAAAAAAABAgP/xAAdEQEBAQACAgMAAAAAAAAAAAAAAREhMQJBElFh/9oADAMBAAIRAxEAPwD7jRRRQFFK9I9IJYTPcMCYAAksx2VQNWJ5CsHFNevgtdz27fCxaPbb9Y4P3UMDixoNTF9P2UY21JuXBvbtDMRO2aNE+0RSb9IYt/Vt2bI4G6xdv2LcAft0rhQwULhxZRAodEC6NM+0IymYBOU7iaaw+MDldIDKWE6GQQGVhwIJHz5VZPtC99b+nWYu5qQPRWUUCeebPA76oMgkHFYzSRJW3Ejhm6rLPdNaPSCEppr2kOn11rNXDO9zK6eiLXQSJEcIOstmJDAiIg9xq2Bs28SozJi9N/S2Vb5oUNGH6ZxQGY2rOIT37FyD+7uCPv1wLmZ1Q8LjgjhCAFV85RvKpuki5I0m4oHeMna/v9mnxGngOnrN1urkpc36u4CrRzAbcd4kVqV5vpS2rgK6rdBIy2yBoRqSreyY1nh51XhMVcs/Rl71sb23+lQSRIP/AGDQiDrodW2qWYr1FFL4HGpeQXLbBlPEfgeR7qYqAooooClOk8ethM7SdQqqu7MdlUcSabrzNm519w4lvUAIsg7BDvc8X+Sge8asmilUfP1t3K2JYdkSclpSYKqeWwLRLRyAAYt4xh2bigPqRlMho1OUwNY9kieU71GMttnV0GaBlZNiROZWExJUzpxzHlVOIvdauREuhpBDMhUIQZzSwGb6qzO2gM1pFf5Wq3coOaYuoqjM2V/XGUagbMCYHa30pvBYdgxuMMvrZUkEjOQWLEaFjA0G0bmaZsrChFnKoAA7gIE0rc6WsKYN+1PIOCZ8ASadd0MYnDJcEOoaDImd/I1GHwiJORQJid+G2p8TVP5ytkSCzfVt3D+CVA6RX3b37i5/jV2C6/gwxzAsj7ZkIBjgCCCDudxpJqt7DJ21HW3NpuNByncKQMqnQHYAxBPGo/OC+5f/AHNz/GpPSdsbm4PrWrg/oqcBP8oli+d7bKHhWEdhVliQRDGSpJEjRdd6cwNogZ7rZnKiSQFyzrljhqdZ12rlb+HxEILlq4QZAW4AwO0iCGB1I051OWfR2xlQEh25mdVSdzM5nO3CSZE9guqUdr1jtODFxBoLkAc/VuAEQeOgPAjcwOMW6gdDofIgjQgg6ggyCDtWZh7CoMqjSZ1JJJ5kkkk7b1SLnUXetH0bkLcHAHZbg5e632TwMr4j0NFFFZVj/wDJLsqtgb3iQ2sRbAlz8CF+2Ky8TZS5e6u6oKBVZUYSpnMCY/RIUbQJXuq7HYkddfu6HqlFsAmP021OgmUH2KVxWKS4FPV3AMwCM/oz2gZZd2iBqCBOlbnSDpPCdTbLWgQugyDUSTClPdOaNBodonWtUj/RWdhcNbLk9a11rZg5iOwxGxCqozRzkieE0/WpBl9MLBDOnXWzAFtmgK5IEkQQwPDMNDp7WjVrHFRlFi8g/QVCPLI+o8qvdQwKsAVIgg8QdIrK617RFkvA3DlQzZdPeOUkEwTwlTENpmzA7+dEO/Wg/pWbv+NSOkrXvn93c/xrlcPprfv/ABy+UIorr8kH/nvfvnpvkOvzjb4Fz4Wrh/oqV6RHspfPKLTj5tAqt7SqCfyi8I39KzR3QQdTwG5pS/bZkcG+er00uoHLfosq5CFmBkmTx5GbRZ0hiutUMLbPbAzl2KLI7nZiyrvJAM8DTfR1oqCe0qsewhJORRMDtEkEzJHDQcKrtXGumWACqdQNczg/wp8z3Lq6DV8Z7Hdc3EDAqwBUggg8QRBB8qKAK0GOgb5NsoxlrZyEndgNVY95UgnvmopLBvkxS8ryFT9a32k+KtcH2RyornYrKeblu4QC03XaB7ShztG+g0HGKvxF3D3lFy4UZUJYliCqmNSZMeTDhXHQilbKg6kSD45jPzmmb2CtO4uPats67OyAsPMia3iK+iLeW2YnKzMyA8EPqgDgIEgd9XYy+6CUVW3ks+ULyY6Hs7zGug010ubmT5/jrWcj9c2v0akGD7TaFQR3CGI71HA1fWATE35FwuOrJVcnVwTmIGeS3Z1MhCDpxkwLGt9dZUmATqDuAwlZjiDqCORio6TuGAF9aZE+97M+fa8ENW2iiIoDdlYQbydgPOY8zU4CmAxJ+jcQwkQddokTxIka8QVbiY5t2UzQqFM75XIBBeM5BnjJlc28aV30vZAIcMFuCOzuzAGAQNyQWMc8zL7WkYG6LnpAddIg6LInsnkRBncgjaIp+C1+i7ahXtWbaMrKAyoqkKT2hIHETVQXrHypAHrMy6aHTNI9ptQp3ADN7tdY3EljlHbO0E7mJyzwEaseAHEmmsLaCLlmTMs0RmY7mOEwIHAADhTNDFpQAFAgAQANgBsBXS1wproN860Owama5DcKgmgqxJhrTcrqfelP6qK5xTaL+stx+2tFY8uwvh1ytdXldf7xzfgwpmaOkreTEsOF1A4+snZcfA2z5Gl8TeyKXiYjjG5A3861LwDpBuxl94hT4e18pHnUYJgLKuxAGXOx4Av228tT8KV6Q6RsfRvcW2+hE3FBBB0MECdRtx1ot4ZnIN28LgWCqBMi8IYyzdZsCIIHcdIm88GOLt0khyplhKrscpKgEzsXOVddgDzNVYZ2EMe0QxCwPaIZjAOphQAJOvWMd6ev4q2CXuKPREw7EDLKgkgkGJmD4UthL2Gui4FcXFYgkB1cKZJA7IBWTJB4cNqgLdnIytdVRcOq21YNcuEe27bBRpAHZTmTFRfssjymUZlYkcAQRmHeCXzDaDm4NpfYS1ZKi2gi7JLKdTlyxLNJb1tJNctfz9U0RmR2g8NbfH+dMFvR1r2zqTIE8Fn8SRmJ46D2RToNZ2GxGVbalScwc6GIhxpqD73ypuxfDZtCIOoO8awfDf4HlWoL1NdE0iMcMwXKdWKzmHCdYjuqLXSAZgmQiWZJzD2c3COOWd+NND4qaWxGMW2YhmY6QpE5jsuu538I7jVwPPflM/P+fGmjm5q9pfeur90Fz/DRTHR1rPfDcLak+LPoPgqn9uisXtTP/IMMWQOol7ZzgDdhBDKO8qSB3xWFjnXqiwOZSFII4glYPnXsTXlem8IbauFHZbtL3GQSO+dSI7xxFJQrhFBNyQDJEyAfZHP8KXxVtUZwoCrk6zTQK4LajlMTp7pPE1Tg+k7aAwGJMH1Lh4AAdla79JiGgoyW57RuLlLAewqHUA8S3DaZ0uyi7MCSx7PaRjMcrZj+VR0njUzp6xuwwVQO00xIAEmJAkkwNztVGOZTcNplLZ3QkZGIKnIDJC5Y7LTJrt75sMFOcrHZIVnkadlsoJzDTffQzM01F7WspsKTJAuSeBJyT5TNVYcQuH/Vt/66OlcSqmzdOYL2/ZYkZghGYAEr6p3GkVWghcOCP+p5GxEm1Eg7eH4VdVZb/wCn6t3+O3VGAZrYt5iWYoGBJ1ZTGYd5Ukfd5moxN8J1BJ0i4shWOuZD7IPI/CmhhmaxbUQLiqpXN7wWIPIHVT4moiLLRcHGbpgjvzEVXavhWBnK3WOF8Zfbyk1RgcWHuIoVlIJLKVYFdDIYkRPnrwqEspec2mVzD3Ceyyxq8MGIiZKkEGpqtPoy2ILnV9R9WeHidCTx04CtACvP2cQ1p8tyS4EZgrRdXgRlBCneQdiTwNerweGkjv1PhVlDvRljKkndjJ/t5CB5UU5RWAVViLAcQatooMK9abXUyNxPzpLwr0mJw4cciNjy/uO6sbF2sv0nYPBx6rePunx+ddJ5IULH/edU3cYqgxqRodYA8T/IVbiLDJvPjWNj7L5s2TOh1lfWRhGwPrA76bRxpap5OkW3DJ9kD8SSaXuMzXBcdgQAyqviQSTpxgaVknFJOtyDycsp++BVqXDwafAj46GsfJcaGExT2lIFzMvDukngR/8AD3VYOk4PaAPll+Y0nuIrJvYgAa3VA5lh+Obfy4bVVh8QrtFvPdYeygkeBfZR8ZqaPT2MSHEgmAYg8Px/01eT36Un0PgrmU5gASZaCYXQACTyArVwSZj6Pt83jsDnHvHw+Vb37ROHsEEbydl/me6tmxZCiB5nnUYbDhBzJ3J3P+8qurNoKKKKgKKKKAqCJ0NFFBm3+iiNbNw2z7sZkP2Tt5EVmXsPfU+kw6XB71l8p/YbQ/Gpoq6F715NnTEKOT2cw08JFIN+QnUqp46Ycz8looqzaGbVjDkzbw7voPVw6rodjLxpWjhrN9oC4dUHO7ckjwVVj50UVnaHbXQoOt5zeI2B0UeCDQ+c1qARoKKKCaKKKAoooo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drink-tokens.com/images/na_aluminum.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9583" y="6676338"/>
            <a:ext cx="1590582" cy="159058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6" name="Picture 12" descr="https://fbcdn-sphotos-e-a.akamaihd.net/hphotos-ak-xfa1/v/t1.0-9/10612806_702573306490971_5971343135185159205_n.jpg?oh=b727156545af9008367bf9796e298e2d&amp;oe=5535D90E&amp;__gda__=1433082936_face1d46b6ab7857f8b447dfd5ec4d6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6553278"/>
            <a:ext cx="1620903" cy="19489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838200"/>
            <a:ext cx="5867400" cy="923330"/>
          </a:xfrm>
          <a:prstGeom prst="rect">
            <a:avLst/>
          </a:prstGeom>
          <a:noFill/>
        </p:spPr>
        <p:txBody>
          <a:bodyPr wrap="square" rtlCol="0">
            <a:spAutoFit/>
          </a:bodyPr>
          <a:lstStyle/>
          <a:p>
            <a:pPr algn="ctr"/>
            <a:r>
              <a:rPr lang="en-US" b="1" dirty="0">
                <a:latin typeface="Helvetica Light"/>
                <a:cs typeface="Helvetica Light"/>
              </a:rPr>
              <a:t>FOOD </a:t>
            </a:r>
            <a:r>
              <a:rPr lang="en-US" b="1" dirty="0" smtClean="0">
                <a:latin typeface="Helvetica Light"/>
                <a:cs typeface="Helvetica Light"/>
              </a:rPr>
              <a:t>&amp; MERCHANDISE TOKEN </a:t>
            </a:r>
            <a:r>
              <a:rPr lang="en-US" b="1" dirty="0">
                <a:latin typeface="Helvetica Light"/>
                <a:cs typeface="Helvetica Light"/>
              </a:rPr>
              <a:t>SPONSOR -$5,000 </a:t>
            </a:r>
            <a:r>
              <a:rPr lang="en-US" b="1" dirty="0" smtClean="0">
                <a:latin typeface="Helvetica Light"/>
                <a:cs typeface="Helvetica Light"/>
              </a:rPr>
              <a:t>(Exclusive</a:t>
            </a:r>
            <a:r>
              <a:rPr lang="en-US" b="1" dirty="0">
                <a:latin typeface="Helvetica Light"/>
                <a:cs typeface="Helvetica Light"/>
              </a:rPr>
              <a:t>)</a:t>
            </a:r>
          </a:p>
          <a:p>
            <a:endParaRPr lang="en-US" dirty="0"/>
          </a:p>
        </p:txBody>
      </p:sp>
      <p:pic>
        <p:nvPicPr>
          <p:cNvPr id="3074" name="Picture 2" descr="https://photos-4.dropbox.com/t/2/AAAFpPvauDHk3Ui5Ff6Qmp24L6a5B95j3g9W0V9q17dYEg/12/1245196/jpeg/32x32/1/1473289200/0/2/IMG_5694.jpg/EJnGiAEYy5-7wAIgAigC/EaNqblkuvAbTZ8ZhOiJm5VzNGzszqOl_xdQ6s0NnzOU?size_mode=3&amp;size=800x6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6765308"/>
            <a:ext cx="2041453" cy="13626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554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737600"/>
            <a:ext cx="6849749" cy="406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6849749" cy="406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2017 Roswell Beer Festival </a:t>
            </a:r>
          </a:p>
        </p:txBody>
      </p:sp>
      <p:sp>
        <p:nvSpPr>
          <p:cNvPr id="2" name="TextBox 1"/>
          <p:cNvSpPr txBox="1"/>
          <p:nvPr/>
        </p:nvSpPr>
        <p:spPr>
          <a:xfrm>
            <a:off x="457200" y="1244112"/>
            <a:ext cx="6088811" cy="4401205"/>
          </a:xfrm>
          <a:prstGeom prst="rect">
            <a:avLst/>
          </a:prstGeom>
          <a:noFill/>
        </p:spPr>
        <p:txBody>
          <a:bodyPr wrap="square" rtlCol="0">
            <a:spAutoFit/>
          </a:bodyPr>
          <a:lstStyle/>
          <a:p>
            <a:r>
              <a:rPr lang="en-US" sz="1400" b="1" dirty="0" smtClean="0">
                <a:solidFill>
                  <a:srgbClr val="E46C0A"/>
                </a:solidFill>
                <a:latin typeface="Helvetica Light"/>
                <a:cs typeface="Helvetica Light"/>
              </a:rPr>
              <a:t>Advertising/Public </a:t>
            </a:r>
            <a:r>
              <a:rPr lang="en-US" sz="1400" b="1" dirty="0">
                <a:solidFill>
                  <a:srgbClr val="E46C0A"/>
                </a:solidFill>
                <a:latin typeface="Helvetica Light"/>
                <a:cs typeface="Helvetica Light"/>
              </a:rPr>
              <a:t>Relations:</a:t>
            </a:r>
          </a:p>
          <a:p>
            <a:pPr marL="171450" indent="-171450">
              <a:buFont typeface="Arial" panose="020B0604020202020204" pitchFamily="34" charset="0"/>
              <a:buChar char="•"/>
            </a:pPr>
            <a:r>
              <a:rPr lang="en-US" sz="1400" dirty="0" smtClean="0">
                <a:latin typeface="Helvetica Light"/>
                <a:cs typeface="Helvetica Light"/>
              </a:rPr>
              <a:t>Your company logo on web </a:t>
            </a:r>
            <a:r>
              <a:rPr lang="en-US" sz="1400" dirty="0">
                <a:latin typeface="Helvetica Light"/>
                <a:cs typeface="Helvetica Light"/>
              </a:rPr>
              <a:t>pages </a:t>
            </a:r>
            <a:r>
              <a:rPr lang="en-US" sz="1400" dirty="0" smtClean="0">
                <a:latin typeface="Helvetica Light"/>
                <a:cs typeface="Helvetica Light"/>
              </a:rPr>
              <a:t>on </a:t>
            </a:r>
            <a:r>
              <a:rPr lang="en-US" sz="1400" dirty="0">
                <a:latin typeface="Helvetica Light"/>
                <a:cs typeface="Helvetica Light"/>
              </a:rPr>
              <a:t>the official </a:t>
            </a:r>
            <a:r>
              <a:rPr lang="en-US" sz="1400" dirty="0" smtClean="0">
                <a:latin typeface="Helvetica Light"/>
                <a:cs typeface="Helvetica Light"/>
              </a:rPr>
              <a:t>event web </a:t>
            </a:r>
            <a:r>
              <a:rPr lang="en-US" sz="1400" dirty="0">
                <a:latin typeface="Helvetica Light"/>
                <a:cs typeface="Helvetica Light"/>
              </a:rPr>
              <a:t>site </a:t>
            </a:r>
            <a:r>
              <a:rPr lang="en-US" sz="1400" dirty="0">
                <a:latin typeface="Helvetica Light"/>
                <a:cs typeface="Helvetica Light"/>
                <a:hlinkClick r:id="rId3"/>
              </a:rPr>
              <a:t>www.roswellbeerfestival.com</a:t>
            </a:r>
            <a:endParaRPr lang="en-US" sz="1400" dirty="0">
              <a:latin typeface="Helvetica Light"/>
              <a:cs typeface="Helvetica Light"/>
            </a:endParaRPr>
          </a:p>
          <a:p>
            <a:pPr marL="171450" indent="-171450">
              <a:buFont typeface="Arial" panose="020B0604020202020204" pitchFamily="34" charset="0"/>
              <a:buChar char="•"/>
            </a:pPr>
            <a:r>
              <a:rPr lang="en-US" sz="1400" dirty="0">
                <a:latin typeface="Helvetica Light"/>
                <a:cs typeface="Helvetica Light"/>
              </a:rPr>
              <a:t>Your company logo </a:t>
            </a:r>
            <a:r>
              <a:rPr lang="en-US" sz="1400" dirty="0" smtClean="0">
                <a:latin typeface="Helvetica Light"/>
                <a:cs typeface="Helvetica Light"/>
              </a:rPr>
              <a:t>acknowledgment </a:t>
            </a:r>
            <a:r>
              <a:rPr lang="en-US" sz="1400" dirty="0">
                <a:latin typeface="Helvetica Light"/>
                <a:cs typeface="Helvetica Light"/>
              </a:rPr>
              <a:t>on all print advertisement, full ad cycle</a:t>
            </a:r>
          </a:p>
          <a:p>
            <a:pPr marL="171450" indent="-171450">
              <a:buFont typeface="Arial" panose="020B0604020202020204" pitchFamily="34" charset="0"/>
              <a:buChar char="•"/>
            </a:pPr>
            <a:r>
              <a:rPr lang="en-US" sz="1400" dirty="0">
                <a:latin typeface="Helvetica Light"/>
                <a:cs typeface="Helvetica Light"/>
              </a:rPr>
              <a:t>Your company logo </a:t>
            </a:r>
            <a:r>
              <a:rPr lang="en-US" sz="1400" dirty="0" smtClean="0">
                <a:latin typeface="Helvetica Light"/>
                <a:cs typeface="Helvetica Light"/>
              </a:rPr>
              <a:t>on press </a:t>
            </a:r>
            <a:r>
              <a:rPr lang="en-US" sz="1400" dirty="0">
                <a:latin typeface="Helvetica Light"/>
                <a:cs typeface="Helvetica Light"/>
              </a:rPr>
              <a:t>materials, including releases, fact sheets and media alerts, distributed regionally and </a:t>
            </a:r>
            <a:r>
              <a:rPr lang="en-US" sz="1400" dirty="0" smtClean="0">
                <a:latin typeface="Helvetica Light"/>
                <a:cs typeface="Helvetica Light"/>
              </a:rPr>
              <a:t>locally</a:t>
            </a:r>
            <a:endParaRPr lang="en-US" sz="1400" dirty="0">
              <a:latin typeface="Helvetica Light"/>
              <a:cs typeface="Helvetica Light"/>
            </a:endParaRPr>
          </a:p>
          <a:p>
            <a:pPr marL="171450" indent="-171450">
              <a:buFont typeface="Arial" panose="020B0604020202020204" pitchFamily="34" charset="0"/>
              <a:buChar char="•"/>
            </a:pPr>
            <a:endParaRPr lang="en-US" sz="1400" dirty="0">
              <a:latin typeface="Helvetica Light"/>
              <a:cs typeface="Helvetica Light"/>
            </a:endParaRPr>
          </a:p>
          <a:p>
            <a:r>
              <a:rPr lang="en-US" sz="1400" b="1" dirty="0">
                <a:solidFill>
                  <a:srgbClr val="E46C0A"/>
                </a:solidFill>
                <a:latin typeface="Helvetica Light"/>
                <a:cs typeface="Helvetica Light"/>
              </a:rPr>
              <a:t>Signage &amp; Collateral:</a:t>
            </a:r>
          </a:p>
          <a:p>
            <a:pPr marL="171450" indent="-171450">
              <a:buFont typeface="Arial" panose="020B0604020202020204" pitchFamily="34" charset="0"/>
              <a:buChar char="•"/>
            </a:pPr>
            <a:r>
              <a:rPr lang="en-US" sz="1400" dirty="0">
                <a:latin typeface="Helvetica Light"/>
                <a:cs typeface="Helvetica Light"/>
              </a:rPr>
              <a:t>Your company logo on Banners strategically placed around Roswell </a:t>
            </a:r>
            <a:r>
              <a:rPr lang="en-US" sz="1400" dirty="0" smtClean="0">
                <a:latin typeface="Helvetica Light"/>
                <a:cs typeface="Helvetica Light"/>
              </a:rPr>
              <a:t>30 days prior </a:t>
            </a:r>
            <a:r>
              <a:rPr lang="en-US" sz="1400" dirty="0">
                <a:latin typeface="Helvetica Light"/>
                <a:cs typeface="Helvetica Light"/>
              </a:rPr>
              <a:t>to event</a:t>
            </a:r>
          </a:p>
          <a:p>
            <a:pPr marL="171450" indent="-171450">
              <a:buFont typeface="Arial" panose="020B0604020202020204" pitchFamily="34" charset="0"/>
              <a:buChar char="•"/>
            </a:pPr>
            <a:r>
              <a:rPr lang="en-US" sz="1400" dirty="0" smtClean="0">
                <a:latin typeface="Helvetica Light"/>
                <a:cs typeface="Helvetica Light"/>
              </a:rPr>
              <a:t>Your </a:t>
            </a:r>
            <a:r>
              <a:rPr lang="en-US" sz="1400" dirty="0">
                <a:latin typeface="Helvetica Light"/>
                <a:cs typeface="Helvetica Light"/>
              </a:rPr>
              <a:t>company logo </a:t>
            </a:r>
            <a:r>
              <a:rPr lang="en-US" sz="1400" dirty="0" smtClean="0">
                <a:latin typeface="Helvetica Light"/>
                <a:cs typeface="Helvetica Light"/>
              </a:rPr>
              <a:t>displayed  </a:t>
            </a:r>
            <a:r>
              <a:rPr lang="en-US" sz="1400" dirty="0">
                <a:latin typeface="Helvetica Light"/>
                <a:cs typeface="Helvetica Light"/>
              </a:rPr>
              <a:t>on signage throughout the event site    </a:t>
            </a:r>
            <a:endParaRPr lang="en-US" sz="1400" dirty="0" smtClean="0">
              <a:latin typeface="Helvetica Light"/>
              <a:cs typeface="Helvetica Light"/>
            </a:endParaRPr>
          </a:p>
          <a:p>
            <a:pPr marL="171450" indent="-171450">
              <a:buFont typeface="Arial" panose="020B0604020202020204" pitchFamily="34" charset="0"/>
              <a:buChar char="•"/>
            </a:pPr>
            <a:r>
              <a:rPr lang="en-US" sz="1400" dirty="0">
                <a:latin typeface="Helvetica Light"/>
                <a:cs typeface="Helvetica Light"/>
              </a:rPr>
              <a:t>Your company logo will be displayed on a </a:t>
            </a:r>
            <a:r>
              <a:rPr lang="en-US" sz="1400" dirty="0" smtClean="0">
                <a:latin typeface="Helvetica Light"/>
                <a:cs typeface="Helvetica Light"/>
              </a:rPr>
              <a:t>sign hanging </a:t>
            </a:r>
            <a:r>
              <a:rPr lang="en-US" sz="1400" dirty="0">
                <a:latin typeface="Helvetica Light"/>
                <a:cs typeface="Helvetica Light"/>
              </a:rPr>
              <a:t>across the top of a beer tent</a:t>
            </a:r>
            <a:r>
              <a:rPr lang="en-US" sz="1400" dirty="0" smtClean="0">
                <a:latin typeface="Helvetica Light"/>
                <a:cs typeface="Helvetica Light"/>
              </a:rPr>
              <a:t>!</a:t>
            </a:r>
            <a:endParaRPr lang="en-US" sz="1400" dirty="0">
              <a:latin typeface="Helvetica Light"/>
              <a:cs typeface="Helvetica Light"/>
            </a:endParaRPr>
          </a:p>
          <a:p>
            <a:endParaRPr lang="en-US" sz="1400" dirty="0">
              <a:solidFill>
                <a:srgbClr val="E46C0A"/>
              </a:solidFill>
              <a:latin typeface="Helvetica Light"/>
              <a:cs typeface="Helvetica Light"/>
            </a:endParaRPr>
          </a:p>
          <a:p>
            <a:r>
              <a:rPr lang="en-US" sz="1400" b="1" dirty="0">
                <a:solidFill>
                  <a:srgbClr val="E46C0A"/>
                </a:solidFill>
                <a:latin typeface="Helvetica Light"/>
                <a:cs typeface="Helvetica Light"/>
              </a:rPr>
              <a:t>Hospitality &amp; on-site:</a:t>
            </a:r>
          </a:p>
          <a:p>
            <a:pPr marL="171450" indent="-171450">
              <a:buFont typeface="Arial" panose="020B0604020202020204" pitchFamily="34" charset="0"/>
              <a:buChar char="•"/>
            </a:pPr>
            <a:endParaRPr lang="en-US" sz="1400" dirty="0">
              <a:latin typeface="Helvetica Light"/>
              <a:cs typeface="Helvetica Light"/>
            </a:endParaRPr>
          </a:p>
          <a:p>
            <a:pPr marL="171450" indent="-171450">
              <a:buFont typeface="Arial" panose="020B0604020202020204" pitchFamily="34" charset="0"/>
              <a:buChar char="•"/>
            </a:pPr>
            <a:r>
              <a:rPr lang="en-US" sz="1400" dirty="0" smtClean="0">
                <a:latin typeface="Helvetica Light"/>
                <a:cs typeface="Helvetica Light"/>
              </a:rPr>
              <a:t>(4) </a:t>
            </a:r>
            <a:r>
              <a:rPr lang="en-US" sz="1400" dirty="0">
                <a:latin typeface="Helvetica Light"/>
                <a:cs typeface="Helvetica Light"/>
              </a:rPr>
              <a:t>Complimentary VIP tickets with access to exclusive VIP tasting area</a:t>
            </a:r>
          </a:p>
          <a:p>
            <a:pPr marL="171450" indent="-171450">
              <a:buFont typeface="Arial" panose="020B0604020202020204" pitchFamily="34" charset="0"/>
              <a:buChar char="•"/>
            </a:pPr>
            <a:r>
              <a:rPr lang="en-US" sz="1400" dirty="0" smtClean="0">
                <a:latin typeface="Helvetica Light"/>
                <a:cs typeface="Helvetica Light"/>
              </a:rPr>
              <a:t>Access </a:t>
            </a:r>
            <a:r>
              <a:rPr lang="en-US" sz="1400" dirty="0">
                <a:latin typeface="Helvetica Light"/>
                <a:cs typeface="Helvetica Light"/>
              </a:rPr>
              <a:t>to VIP restroom facilities </a:t>
            </a:r>
          </a:p>
          <a:p>
            <a:pPr marL="171450" indent="-171450">
              <a:buFont typeface="Arial" panose="020B0604020202020204" pitchFamily="34" charset="0"/>
              <a:buChar char="•"/>
            </a:pPr>
            <a:r>
              <a:rPr lang="en-US" sz="1400" dirty="0" smtClean="0">
                <a:latin typeface="Helvetica Light"/>
                <a:cs typeface="Helvetica Light"/>
              </a:rPr>
              <a:t>(</a:t>
            </a:r>
            <a:r>
              <a:rPr lang="en-US" sz="1400" dirty="0">
                <a:latin typeface="Helvetica Light"/>
                <a:cs typeface="Helvetica Light"/>
              </a:rPr>
              <a:t>8</a:t>
            </a:r>
            <a:r>
              <a:rPr lang="en-US" sz="1400" dirty="0" smtClean="0">
                <a:latin typeface="Helvetica Light"/>
                <a:cs typeface="Helvetica Light"/>
              </a:rPr>
              <a:t>) </a:t>
            </a:r>
            <a:r>
              <a:rPr lang="en-US" sz="1400" dirty="0">
                <a:latin typeface="Helvetica Light"/>
                <a:cs typeface="Helvetica Light"/>
              </a:rPr>
              <a:t>Food tokens</a:t>
            </a:r>
          </a:p>
        </p:txBody>
      </p:sp>
      <p:pic>
        <p:nvPicPr>
          <p:cNvPr id="2050" name="Picture 2" descr="https://fbcdn-sphotos-c-a.akamaihd.net/hphotos-ak-xpa1/v/t1.0-9/10474199_702573053157663_7434722248418132452_n.jpg?oh=213c5af497f57a194a5cb5478ca725c5&amp;oe=553F3D32&amp;__gda__=1429286026_34a2da3eac4d8f95fd88510f5e9ca65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5414" y="5979068"/>
            <a:ext cx="1658259" cy="21489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https://fbcdn-sphotos-a-a.akamaihd.net/hphotos-ak-xpa1/v/t1.0-9/10698437_702571329824502_6068118232380221085_n.jpg?oh=2d688a03201bb2157af2d84b4bf0a90b&amp;oe=55363B61&amp;__gda__=1429512921_50e0f33ddf0a8d04ca24a5d29d093e5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898" y="5984673"/>
            <a:ext cx="1452627" cy="21789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646668"/>
            <a:ext cx="6096000" cy="369332"/>
          </a:xfrm>
          <a:prstGeom prst="rect">
            <a:avLst/>
          </a:prstGeom>
          <a:noFill/>
        </p:spPr>
        <p:txBody>
          <a:bodyPr wrap="square" rtlCol="0">
            <a:spAutoFit/>
          </a:bodyPr>
          <a:lstStyle/>
          <a:p>
            <a:pPr algn="ctr"/>
            <a:r>
              <a:rPr lang="en-US" b="1" dirty="0">
                <a:latin typeface="Helvetica Light"/>
                <a:cs typeface="Helvetica Light"/>
              </a:rPr>
              <a:t>TAP </a:t>
            </a:r>
            <a:r>
              <a:rPr lang="en-US" b="1" dirty="0" smtClean="0">
                <a:latin typeface="Helvetica Light"/>
                <a:cs typeface="Helvetica Light"/>
              </a:rPr>
              <a:t>SPONSOR- </a:t>
            </a:r>
            <a:r>
              <a:rPr lang="en-US" b="1" dirty="0">
                <a:latin typeface="Helvetica Light"/>
                <a:cs typeface="Helvetica Light"/>
              </a:rPr>
              <a:t>$2,500</a:t>
            </a:r>
          </a:p>
        </p:txBody>
      </p:sp>
      <p:pic>
        <p:nvPicPr>
          <p:cNvPr id="9218" name="Picture 2" descr="https://photos-1.dropbox.com/t/2/AABVps6YedkulQdpTYQScCp14sxGD-Eqq0VMbmnMLPtszw/12/1245196/jpeg/32x32/1/1473289200/0/2/IMG_5738.jpg/EJnGiAEYy5-7wAIgAigC/dfqlCvYn-3aPyIKEWavaDnnGv3hdfcIWLotA7M_BitI?size_mode=3&amp;size=800x6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7400" y="6248400"/>
            <a:ext cx="2474139" cy="16514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386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737600"/>
            <a:ext cx="6849749" cy="406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6849749" cy="406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2017 </a:t>
            </a:r>
            <a:r>
              <a:rPr lang="en-US" sz="2800" b="1" dirty="0">
                <a:solidFill>
                  <a:schemeClr val="bg1"/>
                </a:solidFill>
              </a:rPr>
              <a:t>Roswell Beer Festival </a:t>
            </a:r>
          </a:p>
        </p:txBody>
      </p:sp>
      <p:sp>
        <p:nvSpPr>
          <p:cNvPr id="2" name="TextBox 1"/>
          <p:cNvSpPr txBox="1"/>
          <p:nvPr/>
        </p:nvSpPr>
        <p:spPr>
          <a:xfrm>
            <a:off x="228600" y="4578319"/>
            <a:ext cx="6477000" cy="3754874"/>
          </a:xfrm>
          <a:prstGeom prst="rect">
            <a:avLst/>
          </a:prstGeom>
          <a:noFill/>
        </p:spPr>
        <p:txBody>
          <a:bodyPr wrap="square" rtlCol="0">
            <a:spAutoFit/>
          </a:bodyPr>
          <a:lstStyle/>
          <a:p>
            <a:endParaRPr lang="en-US" sz="1400" dirty="0">
              <a:latin typeface="Helvetica Light"/>
              <a:cs typeface="Helvetica Light"/>
            </a:endParaRPr>
          </a:p>
          <a:p>
            <a:r>
              <a:rPr lang="en-US" sz="1400" dirty="0">
                <a:solidFill>
                  <a:srgbClr val="E46C0A"/>
                </a:solidFill>
                <a:latin typeface="Helvetica Light"/>
                <a:cs typeface="Helvetica Light"/>
              </a:rPr>
              <a:t>Advertising/Public Relations:</a:t>
            </a:r>
          </a:p>
          <a:p>
            <a:pPr marL="171450" indent="-171450">
              <a:buFont typeface="Arial" panose="020B0604020202020204" pitchFamily="34" charset="0"/>
              <a:buChar char="•"/>
            </a:pPr>
            <a:r>
              <a:rPr lang="en-US" sz="1400" dirty="0">
                <a:latin typeface="Helvetica Light"/>
                <a:cs typeface="Helvetica Light"/>
              </a:rPr>
              <a:t>Sponsor logo </a:t>
            </a:r>
            <a:r>
              <a:rPr lang="en-US" sz="1400" dirty="0" smtClean="0">
                <a:latin typeface="Helvetica Light"/>
                <a:cs typeface="Helvetica Light"/>
              </a:rPr>
              <a:t>at Festival </a:t>
            </a:r>
            <a:r>
              <a:rPr lang="en-US" sz="1400" dirty="0">
                <a:latin typeface="Helvetica Light"/>
                <a:cs typeface="Helvetica Light"/>
              </a:rPr>
              <a:t>water tower</a:t>
            </a:r>
          </a:p>
          <a:p>
            <a:pPr marL="171450" indent="-171450">
              <a:buFont typeface="Arial" panose="020B0604020202020204" pitchFamily="34" charset="0"/>
              <a:buChar char="•"/>
            </a:pPr>
            <a:r>
              <a:rPr lang="en-US" sz="1400" dirty="0">
                <a:latin typeface="Helvetica Light"/>
                <a:cs typeface="Helvetica Light"/>
              </a:rPr>
              <a:t>Sponsor logo placement on rotating click-thru banner on the official web site</a:t>
            </a:r>
          </a:p>
          <a:p>
            <a:pPr marL="171450" indent="-171450">
              <a:buFont typeface="Arial" panose="020B0604020202020204" pitchFamily="34" charset="0"/>
              <a:buChar char="•"/>
            </a:pPr>
            <a:r>
              <a:rPr lang="en-US" sz="1400" dirty="0">
                <a:latin typeface="Helvetica Light"/>
                <a:cs typeface="Helvetica Light"/>
              </a:rPr>
              <a:t>Sponsor logo on all press materials including releases, fact sheets, and media alerts, distributed to regional and local media</a:t>
            </a:r>
          </a:p>
          <a:p>
            <a:pPr marL="171450" indent="-171450">
              <a:buFont typeface="Arial" panose="020B0604020202020204" pitchFamily="34" charset="0"/>
              <a:buChar char="•"/>
            </a:pPr>
            <a:endParaRPr lang="en-US" sz="1400" dirty="0">
              <a:solidFill>
                <a:srgbClr val="E46C0A"/>
              </a:solidFill>
              <a:latin typeface="Helvetica Light"/>
              <a:cs typeface="Helvetica Light"/>
            </a:endParaRPr>
          </a:p>
          <a:p>
            <a:r>
              <a:rPr lang="en-US" sz="1400" dirty="0">
                <a:solidFill>
                  <a:srgbClr val="E46C0A"/>
                </a:solidFill>
                <a:latin typeface="Helvetica Light"/>
                <a:cs typeface="Helvetica Light"/>
              </a:rPr>
              <a:t>Signage &amp; Collateral:</a:t>
            </a:r>
          </a:p>
          <a:p>
            <a:pPr marL="171450" indent="-171450">
              <a:buFont typeface="Arial" panose="020B0604020202020204" pitchFamily="34" charset="0"/>
              <a:buChar char="•"/>
            </a:pPr>
            <a:r>
              <a:rPr lang="en-US" sz="1400" dirty="0" smtClean="0">
                <a:latin typeface="Helvetica Light"/>
                <a:cs typeface="Helvetica Light"/>
              </a:rPr>
              <a:t>Sponsor </a:t>
            </a:r>
            <a:r>
              <a:rPr lang="en-US" sz="1400" dirty="0">
                <a:latin typeface="Helvetica Light"/>
                <a:cs typeface="Helvetica Light"/>
              </a:rPr>
              <a:t>logo on event banners strategically placed 30 days prior to </a:t>
            </a:r>
            <a:r>
              <a:rPr lang="en-US" sz="1400" dirty="0" smtClean="0">
                <a:latin typeface="Helvetica Light"/>
                <a:cs typeface="Helvetica Light"/>
              </a:rPr>
              <a:t>event</a:t>
            </a:r>
          </a:p>
          <a:p>
            <a:pPr marL="171450" indent="-171450">
              <a:buFont typeface="Arial" panose="020B0604020202020204" pitchFamily="34" charset="0"/>
              <a:buChar char="•"/>
            </a:pPr>
            <a:r>
              <a:rPr lang="en-US" sz="1400" dirty="0">
                <a:latin typeface="Helvetica Light"/>
                <a:cs typeface="Helvetica Light"/>
              </a:rPr>
              <a:t>Your company logo will be displayed on a </a:t>
            </a:r>
            <a:r>
              <a:rPr lang="en-US" sz="1400" dirty="0" smtClean="0">
                <a:latin typeface="Helvetica Light"/>
                <a:cs typeface="Helvetica Light"/>
              </a:rPr>
              <a:t>sign </a:t>
            </a:r>
            <a:r>
              <a:rPr lang="en-US" sz="1400" dirty="0">
                <a:latin typeface="Helvetica Light"/>
                <a:cs typeface="Helvetica Light"/>
              </a:rPr>
              <a:t>hanging across the top of a beer tent!</a:t>
            </a:r>
          </a:p>
          <a:p>
            <a:endParaRPr lang="en-US" sz="1400" dirty="0">
              <a:latin typeface="Helvetica Light"/>
              <a:cs typeface="Helvetica Light"/>
            </a:endParaRPr>
          </a:p>
          <a:p>
            <a:r>
              <a:rPr lang="en-US" sz="1400" dirty="0">
                <a:solidFill>
                  <a:srgbClr val="E46C0A"/>
                </a:solidFill>
                <a:latin typeface="Helvetica Light"/>
                <a:cs typeface="Helvetica Light"/>
              </a:rPr>
              <a:t>Hospitality on site:</a:t>
            </a:r>
          </a:p>
          <a:p>
            <a:pPr marL="171450" indent="-171450">
              <a:buFont typeface="Arial" panose="020B0604020202020204" pitchFamily="34" charset="0"/>
              <a:buChar char="•"/>
            </a:pPr>
            <a:r>
              <a:rPr lang="en-US" sz="1400" dirty="0" smtClean="0">
                <a:latin typeface="Helvetica Light"/>
                <a:cs typeface="Helvetica Light"/>
              </a:rPr>
              <a:t>(4) </a:t>
            </a:r>
            <a:r>
              <a:rPr lang="en-US" sz="1400" dirty="0">
                <a:latin typeface="Helvetica Light"/>
                <a:cs typeface="Helvetica Light"/>
              </a:rPr>
              <a:t>Complimentary VIP tickets with access to exclusive VIP tasting area</a:t>
            </a:r>
          </a:p>
          <a:p>
            <a:pPr marL="171450" indent="-171450">
              <a:buFont typeface="Arial" panose="020B0604020202020204" pitchFamily="34" charset="0"/>
              <a:buChar char="•"/>
            </a:pPr>
            <a:r>
              <a:rPr lang="en-US" sz="1400" dirty="0">
                <a:latin typeface="Helvetica Light"/>
                <a:cs typeface="Helvetica Light"/>
              </a:rPr>
              <a:t>Access to VIP restroom facilities </a:t>
            </a:r>
          </a:p>
          <a:p>
            <a:pPr marL="171450" indent="-171450">
              <a:buFont typeface="Arial" panose="020B0604020202020204" pitchFamily="34" charset="0"/>
              <a:buChar char="•"/>
            </a:pPr>
            <a:r>
              <a:rPr lang="en-US" sz="1400" dirty="0" smtClean="0">
                <a:latin typeface="Helvetica Light"/>
                <a:cs typeface="Helvetica Light"/>
              </a:rPr>
              <a:t>(8) </a:t>
            </a:r>
            <a:r>
              <a:rPr lang="en-US" sz="1400" dirty="0">
                <a:latin typeface="Helvetica Light"/>
                <a:cs typeface="Helvetica Light"/>
              </a:rPr>
              <a:t>Food </a:t>
            </a:r>
            <a:r>
              <a:rPr lang="en-US" sz="1400" dirty="0" smtClean="0">
                <a:latin typeface="Helvetica Light"/>
                <a:cs typeface="Helvetica Light"/>
              </a:rPr>
              <a:t>tokens</a:t>
            </a:r>
            <a:endParaRPr lang="en-US" sz="1400" dirty="0">
              <a:latin typeface="Helvetica Light"/>
              <a:cs typeface="Helvetica Light"/>
            </a:endParaRPr>
          </a:p>
          <a:p>
            <a:endParaRPr lang="en-US" sz="1400" dirty="0">
              <a:latin typeface="Helvetica Light"/>
              <a:cs typeface="Helvetica Light"/>
            </a:endParaRPr>
          </a:p>
        </p:txBody>
      </p:sp>
      <p:sp>
        <p:nvSpPr>
          <p:cNvPr id="5" name="Rectangle 4"/>
          <p:cNvSpPr/>
          <p:nvPr/>
        </p:nvSpPr>
        <p:spPr>
          <a:xfrm>
            <a:off x="990600" y="697468"/>
            <a:ext cx="5067300" cy="646331"/>
          </a:xfrm>
          <a:prstGeom prst="rect">
            <a:avLst/>
          </a:prstGeom>
        </p:spPr>
        <p:txBody>
          <a:bodyPr wrap="square">
            <a:spAutoFit/>
          </a:bodyPr>
          <a:lstStyle/>
          <a:p>
            <a:pPr algn="ctr"/>
            <a:r>
              <a:rPr lang="en-US" b="1" dirty="0">
                <a:latin typeface="Helvetica Light"/>
                <a:cs typeface="Helvetica Light"/>
              </a:rPr>
              <a:t>WATER SPONSOR -$2,500 </a:t>
            </a:r>
            <a:endParaRPr lang="en-US" b="1" dirty="0" smtClean="0">
              <a:latin typeface="Helvetica Light"/>
              <a:cs typeface="Helvetica Light"/>
            </a:endParaRPr>
          </a:p>
          <a:p>
            <a:pPr algn="ctr"/>
            <a:r>
              <a:rPr lang="en-US" b="1" dirty="0" smtClean="0">
                <a:latin typeface="Helvetica Light"/>
                <a:cs typeface="Helvetica Light"/>
              </a:rPr>
              <a:t>(</a:t>
            </a:r>
            <a:r>
              <a:rPr lang="en-US" b="1" dirty="0">
                <a:latin typeface="Helvetica Light"/>
                <a:cs typeface="Helvetica Light"/>
              </a:rPr>
              <a:t>Exclusive)</a:t>
            </a:r>
          </a:p>
        </p:txBody>
      </p:sp>
      <p:pic>
        <p:nvPicPr>
          <p:cNvPr id="5124" name="Picture 4" descr="https://photos-1.dropbox.com/t/2/AAAdaLmn5LFbI1DbIefpZzX6RY2QPMNktf0dJAP1v0JC7w/12/1245196/jpeg/32x32/1/1473289200/0/2/IMG_5692.jpg/EJnGiAEYy5-7wAIgAigC/MoNs26bBCsFDAKfvfYIEXNv0gpzlbuD7ZHbWkG6zsrA?size_mode=3&amp;size=800x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416" y="1468127"/>
            <a:ext cx="4507667" cy="3008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056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737600"/>
            <a:ext cx="6849749" cy="406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6849749" cy="406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2017 </a:t>
            </a:r>
            <a:r>
              <a:rPr lang="en-US" sz="2800" b="1" dirty="0">
                <a:solidFill>
                  <a:schemeClr val="bg1"/>
                </a:solidFill>
              </a:rPr>
              <a:t>Roswell Beer Festival </a:t>
            </a:r>
          </a:p>
        </p:txBody>
      </p:sp>
      <p:sp>
        <p:nvSpPr>
          <p:cNvPr id="2" name="TextBox 1"/>
          <p:cNvSpPr txBox="1"/>
          <p:nvPr/>
        </p:nvSpPr>
        <p:spPr>
          <a:xfrm>
            <a:off x="385313" y="3893264"/>
            <a:ext cx="6540191" cy="5047536"/>
          </a:xfrm>
          <a:prstGeom prst="rect">
            <a:avLst/>
          </a:prstGeom>
          <a:noFill/>
        </p:spPr>
        <p:txBody>
          <a:bodyPr wrap="square" rtlCol="0">
            <a:spAutoFit/>
          </a:bodyPr>
          <a:lstStyle/>
          <a:p>
            <a:endParaRPr lang="en-US" sz="1400" dirty="0" smtClean="0">
              <a:latin typeface="Helvetica Light"/>
              <a:cs typeface="Helvetica Light"/>
            </a:endParaRPr>
          </a:p>
          <a:p>
            <a:r>
              <a:rPr lang="en-US" sz="1400" dirty="0" smtClean="0">
                <a:latin typeface="Helvetica Light"/>
                <a:cs typeface="Helvetica Light"/>
              </a:rPr>
              <a:t>Every </a:t>
            </a:r>
            <a:r>
              <a:rPr lang="en-US" sz="1400" dirty="0">
                <a:latin typeface="Helvetica Light"/>
                <a:cs typeface="Helvetica Light"/>
              </a:rPr>
              <a:t>year the Roswell Beer Festival features up and coming bands who play a variety of music to please all musical tastes.  Music sponsorship gives you front-and-center billing at center stage.</a:t>
            </a:r>
          </a:p>
          <a:p>
            <a:r>
              <a:rPr lang="en-US" sz="1400" dirty="0">
                <a:latin typeface="Helvetica Light"/>
                <a:cs typeface="Helvetica Light"/>
              </a:rPr>
              <a:t>   </a:t>
            </a:r>
            <a:endParaRPr lang="en-US" sz="1400" dirty="0">
              <a:solidFill>
                <a:srgbClr val="E46C0A"/>
              </a:solidFill>
              <a:latin typeface="Helvetica Light"/>
              <a:cs typeface="Helvetica Light"/>
            </a:endParaRPr>
          </a:p>
          <a:p>
            <a:r>
              <a:rPr lang="en-US" sz="1400" dirty="0">
                <a:solidFill>
                  <a:srgbClr val="E46C0A"/>
                </a:solidFill>
                <a:latin typeface="Helvetica Light"/>
                <a:cs typeface="Helvetica Light"/>
              </a:rPr>
              <a:t>Advertising/Public Relations:</a:t>
            </a:r>
          </a:p>
          <a:p>
            <a:pPr marL="285750" indent="-285750">
              <a:buFont typeface="Arial"/>
              <a:buChar char="•"/>
            </a:pPr>
            <a:r>
              <a:rPr lang="en-US" sz="1400" dirty="0">
                <a:latin typeface="Helvetica Light"/>
                <a:cs typeface="Helvetica Light"/>
              </a:rPr>
              <a:t>Sponsor logo </a:t>
            </a:r>
            <a:r>
              <a:rPr lang="en-US" sz="1400" dirty="0" smtClean="0">
                <a:latin typeface="Helvetica Light"/>
                <a:cs typeface="Helvetica Light"/>
              </a:rPr>
              <a:t>banner on center stage</a:t>
            </a:r>
            <a:endParaRPr lang="en-US" sz="1400" dirty="0">
              <a:latin typeface="Helvetica Light"/>
              <a:cs typeface="Helvetica Light"/>
            </a:endParaRPr>
          </a:p>
          <a:p>
            <a:pPr marL="285750" indent="-285750">
              <a:buFont typeface="Arial"/>
              <a:buChar char="•"/>
            </a:pPr>
            <a:r>
              <a:rPr lang="en-US" sz="1400" dirty="0">
                <a:latin typeface="Helvetica Light"/>
                <a:cs typeface="Helvetica Light"/>
              </a:rPr>
              <a:t>Sponsor logo placement on rotating click-thru banner on the official web site</a:t>
            </a:r>
          </a:p>
          <a:p>
            <a:pPr marL="285750" indent="-285750">
              <a:buFont typeface="Arial"/>
              <a:buChar char="•"/>
            </a:pPr>
            <a:r>
              <a:rPr lang="en-US" sz="1400" dirty="0">
                <a:latin typeface="Helvetica Light"/>
                <a:cs typeface="Helvetica Light"/>
              </a:rPr>
              <a:t>Sponsor logo on all press materials including releases, fact sheets, and media alerts, distributed to regional and local media</a:t>
            </a:r>
            <a:r>
              <a:rPr lang="en-US" sz="1400" dirty="0" smtClean="0">
                <a:latin typeface="Helvetica Light"/>
                <a:cs typeface="Helvetica Light"/>
              </a:rPr>
              <a:t>.</a:t>
            </a:r>
            <a:endParaRPr lang="en-US" sz="1400" dirty="0">
              <a:latin typeface="Helvetica Light"/>
              <a:cs typeface="Helvetica Light"/>
            </a:endParaRPr>
          </a:p>
          <a:p>
            <a:endParaRPr lang="en-US" sz="1400" dirty="0">
              <a:latin typeface="Helvetica Light"/>
              <a:cs typeface="Helvetica Light"/>
            </a:endParaRPr>
          </a:p>
          <a:p>
            <a:r>
              <a:rPr lang="en-US" sz="1400" dirty="0">
                <a:solidFill>
                  <a:srgbClr val="E46C0A"/>
                </a:solidFill>
                <a:latin typeface="Helvetica Light"/>
                <a:cs typeface="Helvetica Light"/>
              </a:rPr>
              <a:t>Signage &amp; Collateral:</a:t>
            </a:r>
          </a:p>
          <a:p>
            <a:pPr marL="285750" indent="-285750">
              <a:buFont typeface="Arial" panose="020B0604020202020204" pitchFamily="34" charset="0"/>
              <a:buChar char="•"/>
            </a:pPr>
            <a:r>
              <a:rPr lang="en-US" sz="1400" dirty="0">
                <a:latin typeface="Helvetica Light"/>
                <a:cs typeface="Helvetica Light"/>
              </a:rPr>
              <a:t>Sponsor logo on event banners strategically placed 30 days prior to </a:t>
            </a:r>
            <a:r>
              <a:rPr lang="en-US" sz="1400" dirty="0" smtClean="0">
                <a:latin typeface="Helvetica Light"/>
                <a:cs typeface="Helvetica Light"/>
              </a:rPr>
              <a:t>event</a:t>
            </a:r>
          </a:p>
          <a:p>
            <a:pPr marL="285750" indent="-285750">
              <a:buFont typeface="Arial" panose="020B0604020202020204" pitchFamily="34" charset="0"/>
              <a:buChar char="•"/>
            </a:pPr>
            <a:r>
              <a:rPr lang="en-US" sz="1400" dirty="0">
                <a:latin typeface="Helvetica Light"/>
                <a:cs typeface="Helvetica Light"/>
              </a:rPr>
              <a:t>Your company logo will be displayed on </a:t>
            </a:r>
            <a:r>
              <a:rPr lang="en-US" sz="1400" dirty="0" smtClean="0">
                <a:latin typeface="Helvetica Light"/>
                <a:cs typeface="Helvetica Light"/>
              </a:rPr>
              <a:t>banner over the Gazebo / Center Stage</a:t>
            </a:r>
          </a:p>
          <a:p>
            <a:pPr marL="285750" indent="-285750">
              <a:buFont typeface="Arial" panose="020B0604020202020204" pitchFamily="34" charset="0"/>
              <a:buChar char="•"/>
            </a:pPr>
            <a:r>
              <a:rPr lang="en-US" sz="1400" dirty="0">
                <a:latin typeface="Helvetica Light"/>
                <a:cs typeface="Helvetica Light"/>
              </a:rPr>
              <a:t>Your company logo will be displayed on a </a:t>
            </a:r>
            <a:r>
              <a:rPr lang="en-US" sz="1400" dirty="0" smtClean="0">
                <a:latin typeface="Helvetica Light"/>
                <a:cs typeface="Helvetica Light"/>
              </a:rPr>
              <a:t>sign hanging </a:t>
            </a:r>
            <a:r>
              <a:rPr lang="en-US" sz="1400" dirty="0">
                <a:latin typeface="Helvetica Light"/>
                <a:cs typeface="Helvetica Light"/>
              </a:rPr>
              <a:t>across the top of a beer tent</a:t>
            </a:r>
            <a:r>
              <a:rPr lang="en-US" sz="1400" dirty="0" smtClean="0">
                <a:latin typeface="Helvetica Light"/>
                <a:cs typeface="Helvetica Light"/>
              </a:rPr>
              <a:t>!</a:t>
            </a:r>
          </a:p>
          <a:p>
            <a:endParaRPr lang="en-US" sz="1400" dirty="0">
              <a:latin typeface="Helvetica Light"/>
              <a:cs typeface="Helvetica Light"/>
            </a:endParaRPr>
          </a:p>
          <a:p>
            <a:r>
              <a:rPr lang="en-US" sz="1400" dirty="0">
                <a:solidFill>
                  <a:srgbClr val="E46C0A"/>
                </a:solidFill>
                <a:latin typeface="Helvetica Light"/>
                <a:cs typeface="Helvetica Light"/>
              </a:rPr>
              <a:t>Hospitality on site:</a:t>
            </a:r>
          </a:p>
          <a:p>
            <a:pPr marL="171450" indent="-171450">
              <a:buFont typeface="Arial" panose="020B0604020202020204" pitchFamily="34" charset="0"/>
              <a:buChar char="•"/>
            </a:pPr>
            <a:r>
              <a:rPr lang="en-US" sz="1400" dirty="0" smtClean="0">
                <a:latin typeface="Helvetica Light"/>
                <a:cs typeface="Helvetica Light"/>
              </a:rPr>
              <a:t>(4) </a:t>
            </a:r>
            <a:r>
              <a:rPr lang="en-US" sz="1400" dirty="0">
                <a:latin typeface="Helvetica Light"/>
                <a:cs typeface="Helvetica Light"/>
              </a:rPr>
              <a:t>Complimentary VIP tickets with access to exclusive VIP tasting area</a:t>
            </a:r>
          </a:p>
          <a:p>
            <a:pPr marL="171450" indent="-171450">
              <a:buFont typeface="Arial" panose="020B0604020202020204" pitchFamily="34" charset="0"/>
              <a:buChar char="•"/>
            </a:pPr>
            <a:r>
              <a:rPr lang="en-US" sz="1400" dirty="0">
                <a:latin typeface="Helvetica Light"/>
                <a:cs typeface="Helvetica Light"/>
              </a:rPr>
              <a:t>Access to VIP restroom facilities </a:t>
            </a:r>
          </a:p>
          <a:p>
            <a:pPr marL="171450" indent="-171450">
              <a:buFont typeface="Arial" panose="020B0604020202020204" pitchFamily="34" charset="0"/>
              <a:buChar char="•"/>
            </a:pPr>
            <a:r>
              <a:rPr lang="en-US" sz="1400" dirty="0" smtClean="0">
                <a:latin typeface="Helvetica Light"/>
                <a:cs typeface="Helvetica Light"/>
              </a:rPr>
              <a:t>(8) </a:t>
            </a:r>
            <a:r>
              <a:rPr lang="en-US" sz="1400" dirty="0">
                <a:latin typeface="Helvetica Light"/>
                <a:cs typeface="Helvetica Light"/>
              </a:rPr>
              <a:t>Food tokens</a:t>
            </a:r>
          </a:p>
          <a:p>
            <a:endParaRPr lang="en-US" sz="1400" dirty="0">
              <a:latin typeface="Helvetica Light"/>
              <a:cs typeface="Helvetica Light"/>
            </a:endParaRPr>
          </a:p>
        </p:txBody>
      </p:sp>
      <p:pic>
        <p:nvPicPr>
          <p:cNvPr id="8" name="Picture 2" descr="https://fbcdn-sphotos-g-a.akamaihd.net/hphotos-ak-xap1/v/t1.0-9/10592854_702570973157871_158163436663163520_n.jpg?oh=a885574f01be880dd71ef2f8df232b33&amp;oe=553A75D0&amp;__gda__=1433211289_e791e871308bf6173b994625a3fe81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689" y="1395733"/>
            <a:ext cx="1665021" cy="24975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685800"/>
            <a:ext cx="6248400" cy="923330"/>
          </a:xfrm>
          <a:prstGeom prst="rect">
            <a:avLst/>
          </a:prstGeom>
          <a:noFill/>
        </p:spPr>
        <p:txBody>
          <a:bodyPr wrap="square" rtlCol="0">
            <a:spAutoFit/>
          </a:bodyPr>
          <a:lstStyle/>
          <a:p>
            <a:pPr algn="ctr"/>
            <a:r>
              <a:rPr lang="en-US" b="1" dirty="0">
                <a:latin typeface="Helvetica Light"/>
                <a:cs typeface="Helvetica Light"/>
              </a:rPr>
              <a:t>MUSIC / ENTERTAINMENT </a:t>
            </a:r>
            <a:r>
              <a:rPr lang="en-US" b="1" dirty="0" smtClean="0">
                <a:latin typeface="Helvetica Light"/>
                <a:cs typeface="Helvetica Light"/>
              </a:rPr>
              <a:t>SPONSOR- </a:t>
            </a:r>
            <a:r>
              <a:rPr lang="en-US" b="1" dirty="0">
                <a:latin typeface="Helvetica Light"/>
                <a:cs typeface="Helvetica Light"/>
              </a:rPr>
              <a:t>$2,500 (Exclusive)</a:t>
            </a:r>
          </a:p>
          <a:p>
            <a:endParaRPr lang="en-US" b="1" dirty="0"/>
          </a:p>
        </p:txBody>
      </p:sp>
      <p:pic>
        <p:nvPicPr>
          <p:cNvPr id="4098" name="Picture 2" descr="https://photos-5.dropbox.com/t/2/AAB1fMJppQLo37Sqr9rvXmbkRvHA0soblza2hGOvaGMh7g/12/1245196/jpeg/32x32/1/1473289200/0/2/IMG_5754.jpg/EJnGiAEYy5-7wAIgAigC/gu1RfkXjubXi2JT1XVmEofY_UvRRhamhw4EODnUWBQA?size_mode=3&amp;size=800x6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830" y="1659981"/>
            <a:ext cx="2097607" cy="15175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https://photos-5.dropbox.com/t/2/AADKIq0KMFQ_em3Nc1LEeUzLMnIdmkJh1OeKJhTD6PyQog/12/1245196/jpeg/32x32/1/1473289200/0/2/IMG_5791.jpg/EJnGiAEYy5-7wAIgAigC/jfI1RG6bjtjanc4-lhci-dMM2hBJDRjYC2_AKhHe0Y0?size_mode=3&amp;size=800x6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690" y="1674797"/>
            <a:ext cx="2050764" cy="16255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492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19165</TotalTime>
  <Words>1644</Words>
  <Application>Microsoft Office PowerPoint</Application>
  <PresentationFormat>On-screen Show (4:3)</PresentationFormat>
  <Paragraphs>217</Paragraphs>
  <Slides>11</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6" baseType="lpstr">
      <vt:lpstr>Arial</vt:lpstr>
      <vt:lpstr>Calibri</vt:lpstr>
      <vt:lpstr>Helvetica Light</vt:lpstr>
      <vt:lpstr>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Beer Festival Summary</dc:title>
  <dc:creator>webutation</dc:creator>
  <cp:lastModifiedBy>StarHouse</cp:lastModifiedBy>
  <cp:revision>121</cp:revision>
  <cp:lastPrinted>2015-01-16T15:58:49Z</cp:lastPrinted>
  <dcterms:created xsi:type="dcterms:W3CDTF">2013-08-13T12:46:56Z</dcterms:created>
  <dcterms:modified xsi:type="dcterms:W3CDTF">2016-09-16T15:48:29Z</dcterms:modified>
</cp:coreProperties>
</file>